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95.jpeg" ContentType="image/jpeg"/>
  <Override PartName="/ppt/media/image51.png" ContentType="image/png"/>
  <Override PartName="/ppt/media/image50.png" ContentType="image/png"/>
  <Override PartName="/ppt/media/image104.wmf" ContentType="image/x-wmf"/>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94.jpeg" ContentType="image/jpeg"/>
  <Override PartName="/ppt/media/image41.png" ContentType="image/png"/>
  <Override PartName="/ppt/media/image40.png" ContentType="image/png"/>
  <Override PartName="/ppt/media/image32.png" ContentType="image/png"/>
  <Override PartName="/ppt/media/image30.png" ContentType="image/png"/>
  <Override PartName="/ppt/media/image39.png" ContentType="image/png"/>
  <Override PartName="/ppt/media/image9.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98.jpeg" ContentType="image/jpe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29.tif" ContentType="image/tiff"/>
  <Override PartName="/ppt/media/image92.png" ContentType="image/png"/>
  <Override PartName="/ppt/media/image99.jpeg" ContentType="image/jpeg"/>
  <Override PartName="/ppt/media/image26.png" ContentType="image/png"/>
  <Override PartName="/ppt/media/image70.png" ContentType="image/png"/>
  <Override PartName="/ppt/media/image91.jpeg" ContentType="image/jpeg"/>
  <Override PartName="/ppt/media/image114.png" ContentType="image/png"/>
  <Override PartName="/ppt/media/image69.png" ContentType="image/png"/>
  <Override PartName="/ppt/media/image71.png" ContentType="image/png"/>
  <Override PartName="/ppt/media/image115.png" ContentType="image/png"/>
  <Override PartName="/ppt/media/image72.png" ContentType="image/png"/>
  <Override PartName="/ppt/media/image116.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6.jpeg" ContentType="image/jpeg"/>
  <Override PartName="/ppt/media/image111.png" ContentType="image/png"/>
  <Override PartName="/ppt/media/image25.png" ContentType="image/png"/>
  <Override PartName="/ppt/media/image88.jpeg" ContentType="image/jpeg"/>
  <Override PartName="/ppt/media/image14.png" ContentType="image/png"/>
  <Override PartName="/ppt/media/image103.wmf" ContentType="image/x-wmf"/>
  <Override PartName="/ppt/media/image113.png" ContentType="image/png"/>
  <Override PartName="/ppt/media/image79.png" ContentType="image/png"/>
  <Override PartName="/ppt/media/image101.png" ContentType="image/png"/>
  <Override PartName="/ppt/media/image100.wmf" ContentType="image/x-wmf"/>
  <Override PartName="/ppt/media/image87.gif" ContentType="image/gif"/>
  <Override PartName="/ppt/media/image112.png" ContentType="image/png"/>
  <Override PartName="/ppt/media/image106.png" ContentType="image/png"/>
  <Override PartName="/ppt/media/image62.png" ContentType="image/png"/>
  <Override PartName="/ppt/media/image105.png" ContentType="image/png"/>
  <Override PartName="/ppt/media/image61.png" ContentType="image/png"/>
  <Override PartName="/ppt/media/image102.wmf" ContentType="image/x-wmf"/>
  <Override PartName="/ppt/media/image97.png" ContentType="image/png"/>
  <Override PartName="/ppt/media/image90.jpeg" ContentType="image/jpeg"/>
  <Override PartName="/ppt/media/image60.png" ContentType="image/png"/>
  <Override PartName="/ppt/media/image96.png" ContentType="image/png"/>
  <Override PartName="/ppt/media/image68.png" ContentType="image/png"/>
  <Override PartName="/ppt/media/image31.png" ContentType="image/png"/>
  <Override PartName="/ppt/media/image67.png" ContentType="image/png"/>
  <Override PartName="/ppt/media/image66.png" ContentType="image/png"/>
  <Override PartName="/ppt/media/image65.png" ContentType="image/png"/>
  <Override PartName="/ppt/media/image64.png" ContentType="image/png"/>
  <Override PartName="/ppt/media/image33.png" ContentType="image/png"/>
  <Override PartName="/ppt/media/image117.wmf" ContentType="image/x-wmf"/>
  <Override PartName="/ppt/media/image63.png" ContentType="image/png"/>
  <Override PartName="/ppt/media/image23.png" ContentType="image/png"/>
  <Override PartName="/ppt/media/image22.png" ContentType="image/png"/>
  <Override PartName="/ppt/media/image59.png" ContentType="image/png"/>
  <Override PartName="/ppt/media/image110.png" ContentType="image/png"/>
  <Override PartName="/ppt/media/image24.png" ContentType="image/png"/>
  <Override PartName="/ppt/media/image118.png" ContentType="image/png"/>
  <Override PartName="/ppt/media/image89.jpeg" ContentType="image/jpeg"/>
  <Override PartName="/ppt/media/image21.png" ContentType="image/png"/>
  <Override PartName="/ppt/media/image58.png" ContentType="image/png"/>
  <Override PartName="/ppt/media/image20.png" ContentType="image/png"/>
  <Override PartName="/ppt/media/image2.wmf" ContentType="image/x-wmf"/>
  <Override PartName="/ppt/media/image57.png" ContentType="image/png"/>
  <Override PartName="/ppt/media/image15.png" ContentType="image/png"/>
  <Override PartName="/ppt/media/image3.png" ContentType="image/png"/>
  <Override PartName="/ppt/media/image80.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it-IT" sz="1800" spc="-1" strike="noStrike">
                <a:solidFill>
                  <a:srgbClr val="000000"/>
                </a:solidFill>
                <a:latin typeface="Calibri"/>
              </a:rPr>
              <a:t>F</a:t>
            </a:r>
            <a:r>
              <a:rPr b="0" lang="it-IT" sz="1800" spc="-1" strike="noStrike">
                <a:solidFill>
                  <a:srgbClr val="000000"/>
                </a:solidFill>
                <a:latin typeface="Calibri"/>
              </a:rPr>
              <a:t>ai </a:t>
            </a:r>
            <a:r>
              <a:rPr b="0" lang="it-IT" sz="1800" spc="-1" strike="noStrike">
                <a:solidFill>
                  <a:srgbClr val="000000"/>
                </a:solidFill>
                <a:latin typeface="Calibri"/>
              </a:rPr>
              <a:t>cl</a:t>
            </a:r>
            <a:r>
              <a:rPr b="0" lang="it-IT" sz="1800" spc="-1" strike="noStrike">
                <a:solidFill>
                  <a:srgbClr val="000000"/>
                </a:solidFill>
                <a:latin typeface="Calibri"/>
              </a:rPr>
              <a:t>ic </a:t>
            </a:r>
            <a:r>
              <a:rPr b="0" lang="it-IT" sz="1800" spc="-1" strike="noStrike">
                <a:solidFill>
                  <a:srgbClr val="000000"/>
                </a:solidFill>
                <a:latin typeface="Calibri"/>
              </a:rPr>
              <a:t>p</a:t>
            </a:r>
            <a:r>
              <a:rPr b="0" lang="it-IT" sz="1800" spc="-1" strike="noStrike">
                <a:solidFill>
                  <a:srgbClr val="000000"/>
                </a:solidFill>
                <a:latin typeface="Calibri"/>
              </a:rPr>
              <a:t>e</a:t>
            </a:r>
            <a:r>
              <a:rPr b="0" lang="it-IT" sz="1800" spc="-1" strike="noStrike">
                <a:solidFill>
                  <a:srgbClr val="000000"/>
                </a:solidFill>
                <a:latin typeface="Calibri"/>
              </a:rPr>
              <a:t>r </a:t>
            </a:r>
            <a:r>
              <a:rPr b="0" lang="it-IT" sz="1800" spc="-1" strike="noStrike">
                <a:solidFill>
                  <a:srgbClr val="000000"/>
                </a:solidFill>
                <a:latin typeface="Calibri"/>
              </a:rPr>
              <a:t>s</a:t>
            </a:r>
            <a:r>
              <a:rPr b="0" lang="it-IT" sz="1800" spc="-1" strike="noStrike">
                <a:solidFill>
                  <a:srgbClr val="000000"/>
                </a:solidFill>
                <a:latin typeface="Calibri"/>
              </a:rPr>
              <a:t>p</a:t>
            </a:r>
            <a:r>
              <a:rPr b="0" lang="it-IT" sz="1800" spc="-1" strike="noStrike">
                <a:solidFill>
                  <a:srgbClr val="000000"/>
                </a:solidFill>
                <a:latin typeface="Calibri"/>
              </a:rPr>
              <a:t>o</a:t>
            </a:r>
            <a:r>
              <a:rPr b="0" lang="it-IT" sz="1800" spc="-1" strike="noStrike">
                <a:solidFill>
                  <a:srgbClr val="000000"/>
                </a:solidFill>
                <a:latin typeface="Calibri"/>
              </a:rPr>
              <a:t>st</a:t>
            </a:r>
            <a:r>
              <a:rPr b="0" lang="it-IT" sz="1800" spc="-1" strike="noStrike">
                <a:solidFill>
                  <a:srgbClr val="000000"/>
                </a:solidFill>
                <a:latin typeface="Calibri"/>
              </a:rPr>
              <a:t>ar</a:t>
            </a:r>
            <a:r>
              <a:rPr b="0" lang="it-IT" sz="1800" spc="-1" strike="noStrike">
                <a:solidFill>
                  <a:srgbClr val="000000"/>
                </a:solidFill>
                <a:latin typeface="Calibri"/>
              </a:rPr>
              <a:t>e </a:t>
            </a:r>
            <a:r>
              <a:rPr b="0" lang="it-IT" sz="1800" spc="-1" strike="noStrike">
                <a:solidFill>
                  <a:srgbClr val="000000"/>
                </a:solidFill>
                <a:latin typeface="Calibri"/>
              </a:rPr>
              <a:t>la </a:t>
            </a:r>
            <a:r>
              <a:rPr b="0" lang="it-IT" sz="1800" spc="-1" strike="noStrike">
                <a:solidFill>
                  <a:srgbClr val="000000"/>
                </a:solidFill>
                <a:latin typeface="Calibri"/>
              </a:rPr>
              <a:t>di</a:t>
            </a:r>
            <a:r>
              <a:rPr b="0" lang="it-IT" sz="1800" spc="-1" strike="noStrike">
                <a:solidFill>
                  <a:srgbClr val="000000"/>
                </a:solidFill>
                <a:latin typeface="Calibri"/>
              </a:rPr>
              <a:t>a</a:t>
            </a:r>
            <a:r>
              <a:rPr b="0" lang="it-IT" sz="1800" spc="-1" strike="noStrike">
                <a:solidFill>
                  <a:srgbClr val="000000"/>
                </a:solidFill>
                <a:latin typeface="Calibri"/>
              </a:rPr>
              <a:t>p</a:t>
            </a:r>
            <a:r>
              <a:rPr b="0" lang="it-IT" sz="1800" spc="-1" strike="noStrike">
                <a:solidFill>
                  <a:srgbClr val="000000"/>
                </a:solidFill>
                <a:latin typeface="Calibri"/>
              </a:rPr>
              <a:t>o</a:t>
            </a:r>
            <a:r>
              <a:rPr b="0" lang="it-IT" sz="1800" spc="-1" strike="noStrike">
                <a:solidFill>
                  <a:srgbClr val="000000"/>
                </a:solidFill>
                <a:latin typeface="Calibri"/>
              </a:rPr>
              <a:t>si</a:t>
            </a:r>
            <a:r>
              <a:rPr b="0" lang="it-IT" sz="1800" spc="-1" strike="noStrike">
                <a:solidFill>
                  <a:srgbClr val="000000"/>
                </a:solidFill>
                <a:latin typeface="Calibri"/>
              </a:rPr>
              <a:t>ti</a:t>
            </a:r>
            <a:r>
              <a:rPr b="0" lang="it-IT" sz="1800" spc="-1" strike="noStrike">
                <a:solidFill>
                  <a:srgbClr val="000000"/>
                </a:solidFill>
                <a:latin typeface="Calibri"/>
              </a:rPr>
              <a:t>v</a:t>
            </a:r>
            <a:r>
              <a:rPr b="0" lang="it-IT" sz="1800" spc="-1" strike="noStrike">
                <a:solidFill>
                  <a:srgbClr val="000000"/>
                </a:solidFill>
                <a:latin typeface="Calibri"/>
              </a:rPr>
              <a:t>a</a:t>
            </a:r>
            <a:endParaRPr b="0" lang="it-IT" sz="1800" spc="-1" strike="noStrike">
              <a:solidFill>
                <a:srgbClr val="000000"/>
              </a:solidFill>
              <a:latin typeface="Calibri"/>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noAutofit/>
          </a:bodyPr>
          <a:p>
            <a:r>
              <a:rPr b="0" lang="it-IT" sz="2000" spc="-1" strike="noStrike">
                <a:latin typeface="Arial"/>
              </a:rPr>
              <a:t>Fai clic per modificare il formato delle note</a:t>
            </a:r>
            <a:endParaRPr b="0" lang="it-IT" sz="2000" spc="-1" strike="noStrike">
              <a:latin typeface="Arial"/>
            </a:endParaRPr>
          </a:p>
        </p:txBody>
      </p:sp>
      <p:sp>
        <p:nvSpPr>
          <p:cNvPr id="84" name="PlaceHolder 3"/>
          <p:cNvSpPr>
            <a:spLocks noGrp="1"/>
          </p:cNvSpPr>
          <p:nvPr>
            <p:ph type="hdr"/>
          </p:nvPr>
        </p:nvSpPr>
        <p:spPr>
          <a:xfrm>
            <a:off x="0" y="0"/>
            <a:ext cx="3280680" cy="534240"/>
          </a:xfrm>
          <a:prstGeom prst="rect">
            <a:avLst/>
          </a:prstGeom>
        </p:spPr>
        <p:txBody>
          <a:bodyPr lIns="0" rIns="0" tIns="0" bIns="0">
            <a:noAutofit/>
          </a:bodyPr>
          <a:p>
            <a:r>
              <a:rPr b="0" lang="it-IT" sz="1400" spc="-1" strike="noStrike">
                <a:latin typeface="Times New Roman"/>
              </a:rPr>
              <a:t>&lt;intestazione&gt;</a:t>
            </a:r>
            <a:endParaRPr b="0" lang="it-IT" sz="1400" spc="-1" strike="noStrike">
              <a:latin typeface="Times New Roman"/>
            </a:endParaRPr>
          </a:p>
        </p:txBody>
      </p:sp>
      <p:sp>
        <p:nvSpPr>
          <p:cNvPr id="85" name="PlaceHolder 4"/>
          <p:cNvSpPr>
            <a:spLocks noGrp="1"/>
          </p:cNvSpPr>
          <p:nvPr>
            <p:ph type="dt"/>
          </p:nvPr>
        </p:nvSpPr>
        <p:spPr>
          <a:xfrm>
            <a:off x="4278960" y="0"/>
            <a:ext cx="3280680" cy="534240"/>
          </a:xfrm>
          <a:prstGeom prst="rect">
            <a:avLst/>
          </a:prstGeom>
        </p:spPr>
        <p:txBody>
          <a:bodyPr lIns="0" rIns="0" tIns="0" bIns="0">
            <a:noAutofit/>
          </a:bodyPr>
          <a:p>
            <a:pPr algn="r"/>
            <a:r>
              <a:rPr b="0" lang="it-IT" sz="1400" spc="-1" strike="noStrike">
                <a:latin typeface="Times New Roman"/>
              </a:rPr>
              <a:t>&lt;data/ora&gt;</a:t>
            </a:r>
            <a:endParaRPr b="0" lang="it-IT" sz="1400" spc="-1" strike="noStrike">
              <a:latin typeface="Times New Roman"/>
            </a:endParaRPr>
          </a:p>
        </p:txBody>
      </p:sp>
      <p:sp>
        <p:nvSpPr>
          <p:cNvPr id="86" name="PlaceHolder 5"/>
          <p:cNvSpPr>
            <a:spLocks noGrp="1"/>
          </p:cNvSpPr>
          <p:nvPr>
            <p:ph type="ftr"/>
          </p:nvPr>
        </p:nvSpPr>
        <p:spPr>
          <a:xfrm>
            <a:off x="0" y="10157400"/>
            <a:ext cx="3280680" cy="534240"/>
          </a:xfrm>
          <a:prstGeom prst="rect">
            <a:avLst/>
          </a:prstGeom>
        </p:spPr>
        <p:txBody>
          <a:bodyPr lIns="0" rIns="0" tIns="0" bIns="0" anchor="b">
            <a:noAutofit/>
          </a:bodyPr>
          <a:p>
            <a:r>
              <a:rPr b="0" lang="it-IT" sz="1400" spc="-1" strike="noStrike">
                <a:latin typeface="Times New Roman"/>
              </a:rPr>
              <a:t>&lt;piè di pagina&gt;</a:t>
            </a:r>
            <a:endParaRPr b="0" lang="it-IT" sz="1400" spc="-1" strike="noStrike">
              <a:latin typeface="Times New Roman"/>
            </a:endParaRPr>
          </a:p>
        </p:txBody>
      </p:sp>
      <p:sp>
        <p:nvSpPr>
          <p:cNvPr id="8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B3675460-F51F-4B4C-ACAB-D20C7F6C3EC0}" type="slidenum">
              <a:rPr b="0" lang="it-IT" sz="1400" spc="-1" strike="noStrike">
                <a:latin typeface="Times New Roman"/>
              </a:rPr>
              <a:t>&lt;numero&gt;</a:t>
            </a:fld>
            <a:endParaRPr b="0" lang="it-IT"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685800" y="1143000"/>
            <a:ext cx="5486040" cy="3085920"/>
          </a:xfrm>
          <a:prstGeom prst="rect">
            <a:avLst/>
          </a:prstGeom>
        </p:spPr>
      </p:sp>
      <p:sp>
        <p:nvSpPr>
          <p:cNvPr id="79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GB" sz="2000" spc="-1" strike="noStrike">
                <a:latin typeface="Arial"/>
              </a:rPr>
              <a:t>OK in this presentation i want to speak about in vivo monitoring of the dose or of the range in add on therapy what it is about the main methods and research and the first clinical </a:t>
            </a:r>
            <a:endParaRPr b="0" lang="it-IT" sz="2000" spc="-1" strike="noStrike">
              <a:latin typeface="Arial"/>
            </a:endParaRPr>
          </a:p>
        </p:txBody>
      </p:sp>
      <p:sp>
        <p:nvSpPr>
          <p:cNvPr id="79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09B0A92-CD16-4A3E-A5C5-6D353C2B1350}" type="slidenum">
              <a:rPr b="0" lang="it-IT" sz="1200" spc="-1" strike="noStrike">
                <a:latin typeface="Times New Roman"/>
              </a:rPr>
              <a:t>&lt;numero&gt;</a:t>
            </a:fld>
            <a:endParaRPr b="0" lang="it-IT"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685800" y="1143000"/>
            <a:ext cx="5486040" cy="3085920"/>
          </a:xfrm>
          <a:prstGeom prst="rect">
            <a:avLst/>
          </a:prstGeom>
        </p:spPr>
      </p:sp>
      <p:sp>
        <p:nvSpPr>
          <p:cNvPr id="79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GB" sz="2000" spc="-1" strike="noStrike">
                <a:latin typeface="Arial"/>
              </a:rPr>
              <a:t>Let's start from the beginning. Radiation therapy represents a way to exploit an external beam of radiation, which delivers energy, or those in a specific region of the human body where there is a tumour in order. To kill the tumour cells, or to limit their proliferation. He, according to the kind of radiation in the beam, the delivery of those is different. Let's consider now the dozer profile. So there is of those in terms of depth in the human body and what are the main differences between radiation therapy. Radiotherapy, the most common one which exploits the X rays and add on therapy. The most promising one which uses charged particles. What we can see is that for add on therapy we have a highest physical selectivity, which means that the highest release of those is a focused in a very specific region. Very close to the range. A end of the charged particle and it is called Brad Pick. So according to the energy given to the BMA, it is possible to have a black pika in the specific region of the tumour. We can say. So add on therapy. Can be two favourable with reference to radiotherapy becausr it's hayastan steepest gradient of those releasing just a region makes the highest spare of entity issues before and after the two rural region. However there are also some limits to the best. Then potentiality of this technique, and they are the range uncertainties in the clinical application of my treatment. So after his planning, it is possible that there are some discrepancy in the range of my beam. There can be shift which means. Chiefs of the black Beak in the entity in the tissues of the human body. In particular, there would be another dozing of tissues after the tumour and then under dozing in the two rural region. The consequence of this are that it is possible. to even create damages of arctic issues more than one than the ones of </a:t>
            </a:r>
            <a:endParaRPr b="0" lang="it-IT" sz="2000" spc="-1" strike="noStrike">
              <a:latin typeface="Arial"/>
            </a:endParaRPr>
          </a:p>
        </p:txBody>
      </p:sp>
      <p:sp>
        <p:nvSpPr>
          <p:cNvPr id="79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BED78C5-74BA-4C48-84C5-24D43D374AC9}" type="slidenum">
              <a:rPr b="0" lang="it-IT" sz="1200" spc="-1" strike="noStrike">
                <a:latin typeface="Times New Roman"/>
              </a:rPr>
              <a:t>&lt;numero&gt;</a:t>
            </a:fld>
            <a:endParaRPr b="0" lang="it-IT"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685800" y="1143000"/>
            <a:ext cx="5486040" cy="3085920"/>
          </a:xfrm>
          <a:prstGeom prst="rect">
            <a:avLst/>
          </a:prstGeom>
        </p:spPr>
      </p:sp>
      <p:sp>
        <p:nvSpPr>
          <p:cNvPr id="799" name="PlaceHolder 2"/>
          <p:cNvSpPr>
            <a:spLocks noGrp="1"/>
          </p:cNvSpPr>
          <p:nvPr>
            <p:ph type="body"/>
          </p:nvPr>
        </p:nvSpPr>
        <p:spPr>
          <a:xfrm>
            <a:off x="685800" y="4400640"/>
            <a:ext cx="5486040" cy="3600000"/>
          </a:xfrm>
          <a:prstGeom prst="rect">
            <a:avLst/>
          </a:prstGeom>
        </p:spPr>
        <p:txBody>
          <a:bodyPr>
            <a:noAutofit/>
          </a:bodyPr>
          <a:p>
            <a:endParaRPr b="0" lang="it-IT" sz="2000" spc="-1" strike="noStrike">
              <a:latin typeface="Arial"/>
            </a:endParaRPr>
          </a:p>
        </p:txBody>
      </p:sp>
      <p:sp>
        <p:nvSpPr>
          <p:cNvPr id="80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EDAB574-0303-487D-91A8-AABE4F933D83}" type="slidenum">
              <a:rPr b="0" lang="it-IT" sz="1200" spc="-1" strike="noStrike">
                <a:latin typeface="Times New Roman"/>
              </a:rPr>
              <a:t>&lt;numero&gt;</a:t>
            </a:fld>
            <a:endParaRPr b="0" lang="it-IT"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685800" y="1143000"/>
            <a:ext cx="5486040" cy="3085920"/>
          </a:xfrm>
          <a:prstGeom prst="rect">
            <a:avLst/>
          </a:prstGeom>
        </p:spPr>
      </p:sp>
      <p:sp>
        <p:nvSpPr>
          <p:cNvPr id="802" name="PlaceHolder 2"/>
          <p:cNvSpPr>
            <a:spLocks noGrp="1"/>
          </p:cNvSpPr>
          <p:nvPr>
            <p:ph type="body"/>
          </p:nvPr>
        </p:nvSpPr>
        <p:spPr>
          <a:xfrm>
            <a:off x="685800" y="4400640"/>
            <a:ext cx="5486040" cy="3600000"/>
          </a:xfrm>
          <a:prstGeom prst="rect">
            <a:avLst/>
          </a:prstGeom>
        </p:spPr>
        <p:txBody>
          <a:bodyPr>
            <a:noAutofit/>
          </a:bodyPr>
          <a:p>
            <a:endParaRPr b="0" lang="it-IT" sz="2000" spc="-1" strike="noStrike">
              <a:latin typeface="Arial"/>
            </a:endParaRPr>
          </a:p>
        </p:txBody>
      </p:sp>
      <p:sp>
        <p:nvSpPr>
          <p:cNvPr id="80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0F6D776-04DD-40F2-BB14-0E6B456A3E21}" type="slidenum">
              <a:rPr b="0" lang="it-IT" sz="1200" spc="-1" strike="noStrike">
                <a:latin typeface="Times New Roman"/>
              </a:rPr>
              <a:t>&lt;numero&gt;</a:t>
            </a:fld>
            <a:endParaRPr b="0" lang="it-IT"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27" name="PlaceHolder 2"/>
          <p:cNvSpPr>
            <a:spLocks noGrp="1"/>
          </p:cNvSpPr>
          <p:nvPr>
            <p:ph type="body"/>
          </p:nvPr>
        </p:nvSpPr>
        <p:spPr>
          <a:xfrm>
            <a:off x="1424160" y="1521000"/>
            <a:ext cx="934344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28" name="PlaceHolder 3"/>
          <p:cNvSpPr>
            <a:spLocks noGrp="1"/>
          </p:cNvSpPr>
          <p:nvPr>
            <p:ph type="body"/>
          </p:nvPr>
        </p:nvSpPr>
        <p:spPr>
          <a:xfrm>
            <a:off x="1424160" y="2948760"/>
            <a:ext cx="934344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30" name="PlaceHolder 2"/>
          <p:cNvSpPr>
            <a:spLocks noGrp="1"/>
          </p:cNvSpPr>
          <p:nvPr>
            <p:ph type="body"/>
          </p:nvPr>
        </p:nvSpPr>
        <p:spPr>
          <a:xfrm>
            <a:off x="142416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31" name="PlaceHolder 3"/>
          <p:cNvSpPr>
            <a:spLocks noGrp="1"/>
          </p:cNvSpPr>
          <p:nvPr>
            <p:ph type="body"/>
          </p:nvPr>
        </p:nvSpPr>
        <p:spPr>
          <a:xfrm>
            <a:off x="621180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32" name="PlaceHolder 4"/>
          <p:cNvSpPr>
            <a:spLocks noGrp="1"/>
          </p:cNvSpPr>
          <p:nvPr>
            <p:ph type="body"/>
          </p:nvPr>
        </p:nvSpPr>
        <p:spPr>
          <a:xfrm>
            <a:off x="1424160" y="294876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33" name="PlaceHolder 5"/>
          <p:cNvSpPr>
            <a:spLocks noGrp="1"/>
          </p:cNvSpPr>
          <p:nvPr>
            <p:ph type="body"/>
          </p:nvPr>
        </p:nvSpPr>
        <p:spPr>
          <a:xfrm>
            <a:off x="6211800" y="294876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35" name="PlaceHolder 2"/>
          <p:cNvSpPr>
            <a:spLocks noGrp="1"/>
          </p:cNvSpPr>
          <p:nvPr>
            <p:ph type="body"/>
          </p:nvPr>
        </p:nvSpPr>
        <p:spPr>
          <a:xfrm>
            <a:off x="1424160" y="152100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36" name="PlaceHolder 3"/>
          <p:cNvSpPr>
            <a:spLocks noGrp="1"/>
          </p:cNvSpPr>
          <p:nvPr>
            <p:ph type="body"/>
          </p:nvPr>
        </p:nvSpPr>
        <p:spPr>
          <a:xfrm>
            <a:off x="4583520" y="152100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37" name="PlaceHolder 4"/>
          <p:cNvSpPr>
            <a:spLocks noGrp="1"/>
          </p:cNvSpPr>
          <p:nvPr>
            <p:ph type="body"/>
          </p:nvPr>
        </p:nvSpPr>
        <p:spPr>
          <a:xfrm>
            <a:off x="7742880" y="152100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38" name="PlaceHolder 5"/>
          <p:cNvSpPr>
            <a:spLocks noGrp="1"/>
          </p:cNvSpPr>
          <p:nvPr>
            <p:ph type="body"/>
          </p:nvPr>
        </p:nvSpPr>
        <p:spPr>
          <a:xfrm>
            <a:off x="1424160" y="294876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39" name="PlaceHolder 6"/>
          <p:cNvSpPr>
            <a:spLocks noGrp="1"/>
          </p:cNvSpPr>
          <p:nvPr>
            <p:ph type="body"/>
          </p:nvPr>
        </p:nvSpPr>
        <p:spPr>
          <a:xfrm>
            <a:off x="4583520" y="294876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40" name="PlaceHolder 7"/>
          <p:cNvSpPr>
            <a:spLocks noGrp="1"/>
          </p:cNvSpPr>
          <p:nvPr>
            <p:ph type="body"/>
          </p:nvPr>
        </p:nvSpPr>
        <p:spPr>
          <a:xfrm>
            <a:off x="7742880" y="294876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47" name="PlaceHolder 2"/>
          <p:cNvSpPr>
            <a:spLocks noGrp="1"/>
          </p:cNvSpPr>
          <p:nvPr>
            <p:ph type="subTitle"/>
          </p:nvPr>
        </p:nvSpPr>
        <p:spPr>
          <a:xfrm>
            <a:off x="1424160" y="1521000"/>
            <a:ext cx="9343440" cy="27334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49" name="PlaceHolder 2"/>
          <p:cNvSpPr>
            <a:spLocks noGrp="1"/>
          </p:cNvSpPr>
          <p:nvPr>
            <p:ph type="body"/>
          </p:nvPr>
        </p:nvSpPr>
        <p:spPr>
          <a:xfrm>
            <a:off x="1424160" y="1521000"/>
            <a:ext cx="9343440" cy="273348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51" name="PlaceHolder 2"/>
          <p:cNvSpPr>
            <a:spLocks noGrp="1"/>
          </p:cNvSpPr>
          <p:nvPr>
            <p:ph type="body"/>
          </p:nvPr>
        </p:nvSpPr>
        <p:spPr>
          <a:xfrm>
            <a:off x="1424160" y="1521000"/>
            <a:ext cx="4559400" cy="2733480"/>
          </a:xfrm>
          <a:prstGeom prst="rect">
            <a:avLst/>
          </a:prstGeom>
        </p:spPr>
        <p:txBody>
          <a:bodyPr lIns="0" rIns="0" tIns="0" bIns="0">
            <a:normAutofit/>
          </a:bodyPr>
          <a:p>
            <a:endParaRPr b="0" lang="it-IT" sz="1800" spc="-1" strike="noStrike">
              <a:solidFill>
                <a:srgbClr val="000000"/>
              </a:solidFill>
              <a:latin typeface="Calibri"/>
            </a:endParaRPr>
          </a:p>
        </p:txBody>
      </p:sp>
      <p:sp>
        <p:nvSpPr>
          <p:cNvPr id="52" name="PlaceHolder 3"/>
          <p:cNvSpPr>
            <a:spLocks noGrp="1"/>
          </p:cNvSpPr>
          <p:nvPr>
            <p:ph type="body"/>
          </p:nvPr>
        </p:nvSpPr>
        <p:spPr>
          <a:xfrm>
            <a:off x="6211800" y="1521000"/>
            <a:ext cx="4559400" cy="273348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891680" y="75240"/>
            <a:ext cx="2408040" cy="322200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56" name="PlaceHolder 2"/>
          <p:cNvSpPr>
            <a:spLocks noGrp="1"/>
          </p:cNvSpPr>
          <p:nvPr>
            <p:ph type="body"/>
          </p:nvPr>
        </p:nvSpPr>
        <p:spPr>
          <a:xfrm>
            <a:off x="142416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57" name="PlaceHolder 3"/>
          <p:cNvSpPr>
            <a:spLocks noGrp="1"/>
          </p:cNvSpPr>
          <p:nvPr>
            <p:ph type="body"/>
          </p:nvPr>
        </p:nvSpPr>
        <p:spPr>
          <a:xfrm>
            <a:off x="6211800" y="1521000"/>
            <a:ext cx="4559400" cy="2733480"/>
          </a:xfrm>
          <a:prstGeom prst="rect">
            <a:avLst/>
          </a:prstGeom>
        </p:spPr>
        <p:txBody>
          <a:bodyPr lIns="0" rIns="0" tIns="0" bIns="0">
            <a:normAutofit/>
          </a:bodyPr>
          <a:p>
            <a:endParaRPr b="0" lang="it-IT" sz="1800" spc="-1" strike="noStrike">
              <a:solidFill>
                <a:srgbClr val="000000"/>
              </a:solidFill>
              <a:latin typeface="Calibri"/>
            </a:endParaRPr>
          </a:p>
        </p:txBody>
      </p:sp>
      <p:sp>
        <p:nvSpPr>
          <p:cNvPr id="58" name="PlaceHolder 4"/>
          <p:cNvSpPr>
            <a:spLocks noGrp="1"/>
          </p:cNvSpPr>
          <p:nvPr>
            <p:ph type="body"/>
          </p:nvPr>
        </p:nvSpPr>
        <p:spPr>
          <a:xfrm>
            <a:off x="1424160" y="294876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6" name="PlaceHolder 2"/>
          <p:cNvSpPr>
            <a:spLocks noGrp="1"/>
          </p:cNvSpPr>
          <p:nvPr>
            <p:ph type="subTitle"/>
          </p:nvPr>
        </p:nvSpPr>
        <p:spPr>
          <a:xfrm>
            <a:off x="1424160" y="1521000"/>
            <a:ext cx="9343440" cy="27334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60" name="PlaceHolder 2"/>
          <p:cNvSpPr>
            <a:spLocks noGrp="1"/>
          </p:cNvSpPr>
          <p:nvPr>
            <p:ph type="body"/>
          </p:nvPr>
        </p:nvSpPr>
        <p:spPr>
          <a:xfrm>
            <a:off x="1424160" y="1521000"/>
            <a:ext cx="4559400" cy="2733480"/>
          </a:xfrm>
          <a:prstGeom prst="rect">
            <a:avLst/>
          </a:prstGeom>
        </p:spPr>
        <p:txBody>
          <a:bodyPr lIns="0" rIns="0" tIns="0" bIns="0">
            <a:normAutofit/>
          </a:bodyPr>
          <a:p>
            <a:endParaRPr b="0" lang="it-IT" sz="1800" spc="-1" strike="noStrike">
              <a:solidFill>
                <a:srgbClr val="000000"/>
              </a:solidFill>
              <a:latin typeface="Calibri"/>
            </a:endParaRPr>
          </a:p>
        </p:txBody>
      </p:sp>
      <p:sp>
        <p:nvSpPr>
          <p:cNvPr id="61" name="PlaceHolder 3"/>
          <p:cNvSpPr>
            <a:spLocks noGrp="1"/>
          </p:cNvSpPr>
          <p:nvPr>
            <p:ph type="body"/>
          </p:nvPr>
        </p:nvSpPr>
        <p:spPr>
          <a:xfrm>
            <a:off x="621180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62" name="PlaceHolder 4"/>
          <p:cNvSpPr>
            <a:spLocks noGrp="1"/>
          </p:cNvSpPr>
          <p:nvPr>
            <p:ph type="body"/>
          </p:nvPr>
        </p:nvSpPr>
        <p:spPr>
          <a:xfrm>
            <a:off x="6211800" y="294876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64" name="PlaceHolder 2"/>
          <p:cNvSpPr>
            <a:spLocks noGrp="1"/>
          </p:cNvSpPr>
          <p:nvPr>
            <p:ph type="body"/>
          </p:nvPr>
        </p:nvSpPr>
        <p:spPr>
          <a:xfrm>
            <a:off x="142416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65" name="PlaceHolder 3"/>
          <p:cNvSpPr>
            <a:spLocks noGrp="1"/>
          </p:cNvSpPr>
          <p:nvPr>
            <p:ph type="body"/>
          </p:nvPr>
        </p:nvSpPr>
        <p:spPr>
          <a:xfrm>
            <a:off x="621180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66" name="PlaceHolder 4"/>
          <p:cNvSpPr>
            <a:spLocks noGrp="1"/>
          </p:cNvSpPr>
          <p:nvPr>
            <p:ph type="body"/>
          </p:nvPr>
        </p:nvSpPr>
        <p:spPr>
          <a:xfrm>
            <a:off x="1424160" y="2948760"/>
            <a:ext cx="934344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68" name="PlaceHolder 2"/>
          <p:cNvSpPr>
            <a:spLocks noGrp="1"/>
          </p:cNvSpPr>
          <p:nvPr>
            <p:ph type="body"/>
          </p:nvPr>
        </p:nvSpPr>
        <p:spPr>
          <a:xfrm>
            <a:off x="1424160" y="1521000"/>
            <a:ext cx="934344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69" name="PlaceHolder 3"/>
          <p:cNvSpPr>
            <a:spLocks noGrp="1"/>
          </p:cNvSpPr>
          <p:nvPr>
            <p:ph type="body"/>
          </p:nvPr>
        </p:nvSpPr>
        <p:spPr>
          <a:xfrm>
            <a:off x="1424160" y="2948760"/>
            <a:ext cx="934344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71" name="PlaceHolder 2"/>
          <p:cNvSpPr>
            <a:spLocks noGrp="1"/>
          </p:cNvSpPr>
          <p:nvPr>
            <p:ph type="body"/>
          </p:nvPr>
        </p:nvSpPr>
        <p:spPr>
          <a:xfrm>
            <a:off x="142416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72" name="PlaceHolder 3"/>
          <p:cNvSpPr>
            <a:spLocks noGrp="1"/>
          </p:cNvSpPr>
          <p:nvPr>
            <p:ph type="body"/>
          </p:nvPr>
        </p:nvSpPr>
        <p:spPr>
          <a:xfrm>
            <a:off x="621180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73" name="PlaceHolder 4"/>
          <p:cNvSpPr>
            <a:spLocks noGrp="1"/>
          </p:cNvSpPr>
          <p:nvPr>
            <p:ph type="body"/>
          </p:nvPr>
        </p:nvSpPr>
        <p:spPr>
          <a:xfrm>
            <a:off x="1424160" y="294876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74" name="PlaceHolder 5"/>
          <p:cNvSpPr>
            <a:spLocks noGrp="1"/>
          </p:cNvSpPr>
          <p:nvPr>
            <p:ph type="body"/>
          </p:nvPr>
        </p:nvSpPr>
        <p:spPr>
          <a:xfrm>
            <a:off x="6211800" y="294876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76" name="PlaceHolder 2"/>
          <p:cNvSpPr>
            <a:spLocks noGrp="1"/>
          </p:cNvSpPr>
          <p:nvPr>
            <p:ph type="body"/>
          </p:nvPr>
        </p:nvSpPr>
        <p:spPr>
          <a:xfrm>
            <a:off x="1424160" y="152100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77" name="PlaceHolder 3"/>
          <p:cNvSpPr>
            <a:spLocks noGrp="1"/>
          </p:cNvSpPr>
          <p:nvPr>
            <p:ph type="body"/>
          </p:nvPr>
        </p:nvSpPr>
        <p:spPr>
          <a:xfrm>
            <a:off x="4583520" y="152100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78" name="PlaceHolder 4"/>
          <p:cNvSpPr>
            <a:spLocks noGrp="1"/>
          </p:cNvSpPr>
          <p:nvPr>
            <p:ph type="body"/>
          </p:nvPr>
        </p:nvSpPr>
        <p:spPr>
          <a:xfrm>
            <a:off x="7742880" y="152100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79" name="PlaceHolder 5"/>
          <p:cNvSpPr>
            <a:spLocks noGrp="1"/>
          </p:cNvSpPr>
          <p:nvPr>
            <p:ph type="body"/>
          </p:nvPr>
        </p:nvSpPr>
        <p:spPr>
          <a:xfrm>
            <a:off x="1424160" y="294876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80" name="PlaceHolder 6"/>
          <p:cNvSpPr>
            <a:spLocks noGrp="1"/>
          </p:cNvSpPr>
          <p:nvPr>
            <p:ph type="body"/>
          </p:nvPr>
        </p:nvSpPr>
        <p:spPr>
          <a:xfrm>
            <a:off x="4583520" y="294876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81" name="PlaceHolder 7"/>
          <p:cNvSpPr>
            <a:spLocks noGrp="1"/>
          </p:cNvSpPr>
          <p:nvPr>
            <p:ph type="body"/>
          </p:nvPr>
        </p:nvSpPr>
        <p:spPr>
          <a:xfrm>
            <a:off x="7742880" y="2948760"/>
            <a:ext cx="300852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8" name="PlaceHolder 2"/>
          <p:cNvSpPr>
            <a:spLocks noGrp="1"/>
          </p:cNvSpPr>
          <p:nvPr>
            <p:ph type="body"/>
          </p:nvPr>
        </p:nvSpPr>
        <p:spPr>
          <a:xfrm>
            <a:off x="1424160" y="1521000"/>
            <a:ext cx="9343440" cy="273348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10" name="PlaceHolder 2"/>
          <p:cNvSpPr>
            <a:spLocks noGrp="1"/>
          </p:cNvSpPr>
          <p:nvPr>
            <p:ph type="body"/>
          </p:nvPr>
        </p:nvSpPr>
        <p:spPr>
          <a:xfrm>
            <a:off x="1424160" y="1521000"/>
            <a:ext cx="4559400" cy="2733480"/>
          </a:xfrm>
          <a:prstGeom prst="rect">
            <a:avLst/>
          </a:prstGeom>
        </p:spPr>
        <p:txBody>
          <a:bodyPr lIns="0" rIns="0" tIns="0" bIns="0">
            <a:normAutofit/>
          </a:bodyPr>
          <a:p>
            <a:endParaRPr b="0" lang="it-IT" sz="1800" spc="-1" strike="noStrike">
              <a:solidFill>
                <a:srgbClr val="000000"/>
              </a:solidFill>
              <a:latin typeface="Calibri"/>
            </a:endParaRPr>
          </a:p>
        </p:txBody>
      </p:sp>
      <p:sp>
        <p:nvSpPr>
          <p:cNvPr id="11" name="PlaceHolder 3"/>
          <p:cNvSpPr>
            <a:spLocks noGrp="1"/>
          </p:cNvSpPr>
          <p:nvPr>
            <p:ph type="body"/>
          </p:nvPr>
        </p:nvSpPr>
        <p:spPr>
          <a:xfrm>
            <a:off x="6211800" y="1521000"/>
            <a:ext cx="4559400" cy="273348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891680" y="75240"/>
            <a:ext cx="2408040" cy="322200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15" name="PlaceHolder 2"/>
          <p:cNvSpPr>
            <a:spLocks noGrp="1"/>
          </p:cNvSpPr>
          <p:nvPr>
            <p:ph type="body"/>
          </p:nvPr>
        </p:nvSpPr>
        <p:spPr>
          <a:xfrm>
            <a:off x="142416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16" name="PlaceHolder 3"/>
          <p:cNvSpPr>
            <a:spLocks noGrp="1"/>
          </p:cNvSpPr>
          <p:nvPr>
            <p:ph type="body"/>
          </p:nvPr>
        </p:nvSpPr>
        <p:spPr>
          <a:xfrm>
            <a:off x="6211800" y="1521000"/>
            <a:ext cx="4559400" cy="2733480"/>
          </a:xfrm>
          <a:prstGeom prst="rect">
            <a:avLst/>
          </a:prstGeom>
        </p:spPr>
        <p:txBody>
          <a:bodyPr lIns="0" rIns="0" tIns="0" bIns="0">
            <a:normAutofit/>
          </a:bodyPr>
          <a:p>
            <a:endParaRPr b="0" lang="it-IT" sz="1800" spc="-1" strike="noStrike">
              <a:solidFill>
                <a:srgbClr val="000000"/>
              </a:solidFill>
              <a:latin typeface="Calibri"/>
            </a:endParaRPr>
          </a:p>
        </p:txBody>
      </p:sp>
      <p:sp>
        <p:nvSpPr>
          <p:cNvPr id="17" name="PlaceHolder 4"/>
          <p:cNvSpPr>
            <a:spLocks noGrp="1"/>
          </p:cNvSpPr>
          <p:nvPr>
            <p:ph type="body"/>
          </p:nvPr>
        </p:nvSpPr>
        <p:spPr>
          <a:xfrm>
            <a:off x="1424160" y="294876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19" name="PlaceHolder 2"/>
          <p:cNvSpPr>
            <a:spLocks noGrp="1"/>
          </p:cNvSpPr>
          <p:nvPr>
            <p:ph type="body"/>
          </p:nvPr>
        </p:nvSpPr>
        <p:spPr>
          <a:xfrm>
            <a:off x="1424160" y="1521000"/>
            <a:ext cx="4559400" cy="2733480"/>
          </a:xfrm>
          <a:prstGeom prst="rect">
            <a:avLst/>
          </a:prstGeom>
        </p:spPr>
        <p:txBody>
          <a:bodyPr lIns="0" rIns="0" tIns="0" bIns="0">
            <a:normAutofit/>
          </a:bodyPr>
          <a:p>
            <a:endParaRPr b="0" lang="it-IT" sz="1800" spc="-1" strike="noStrike">
              <a:solidFill>
                <a:srgbClr val="000000"/>
              </a:solidFill>
              <a:latin typeface="Calibri"/>
            </a:endParaRPr>
          </a:p>
        </p:txBody>
      </p:sp>
      <p:sp>
        <p:nvSpPr>
          <p:cNvPr id="20" name="PlaceHolder 3"/>
          <p:cNvSpPr>
            <a:spLocks noGrp="1"/>
          </p:cNvSpPr>
          <p:nvPr>
            <p:ph type="body"/>
          </p:nvPr>
        </p:nvSpPr>
        <p:spPr>
          <a:xfrm>
            <a:off x="621180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21" name="PlaceHolder 4"/>
          <p:cNvSpPr>
            <a:spLocks noGrp="1"/>
          </p:cNvSpPr>
          <p:nvPr>
            <p:ph type="body"/>
          </p:nvPr>
        </p:nvSpPr>
        <p:spPr>
          <a:xfrm>
            <a:off x="6211800" y="294876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891680" y="75240"/>
            <a:ext cx="2408040" cy="694800"/>
          </a:xfrm>
          <a:prstGeom prst="rect">
            <a:avLst/>
          </a:prstGeom>
        </p:spPr>
        <p:txBody>
          <a:bodyPr lIns="0" rIns="0" tIns="0" bIns="0" anchor="ctr">
            <a:noAutofit/>
          </a:bodyPr>
          <a:p>
            <a:endParaRPr b="0" lang="it-IT" sz="1800" spc="-1" strike="noStrike">
              <a:solidFill>
                <a:srgbClr val="000000"/>
              </a:solidFill>
              <a:latin typeface="Calibri"/>
            </a:endParaRPr>
          </a:p>
        </p:txBody>
      </p:sp>
      <p:sp>
        <p:nvSpPr>
          <p:cNvPr id="23" name="PlaceHolder 2"/>
          <p:cNvSpPr>
            <a:spLocks noGrp="1"/>
          </p:cNvSpPr>
          <p:nvPr>
            <p:ph type="body"/>
          </p:nvPr>
        </p:nvSpPr>
        <p:spPr>
          <a:xfrm>
            <a:off x="142416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24" name="PlaceHolder 3"/>
          <p:cNvSpPr>
            <a:spLocks noGrp="1"/>
          </p:cNvSpPr>
          <p:nvPr>
            <p:ph type="body"/>
          </p:nvPr>
        </p:nvSpPr>
        <p:spPr>
          <a:xfrm>
            <a:off x="6211800" y="1521000"/>
            <a:ext cx="4559400" cy="1303560"/>
          </a:xfrm>
          <a:prstGeom prst="rect">
            <a:avLst/>
          </a:prstGeom>
        </p:spPr>
        <p:txBody>
          <a:bodyPr lIns="0" rIns="0" tIns="0" bIns="0">
            <a:normAutofit/>
          </a:bodyPr>
          <a:p>
            <a:endParaRPr b="0" lang="it-IT" sz="1800" spc="-1" strike="noStrike">
              <a:solidFill>
                <a:srgbClr val="000000"/>
              </a:solidFill>
              <a:latin typeface="Calibri"/>
            </a:endParaRPr>
          </a:p>
        </p:txBody>
      </p:sp>
      <p:sp>
        <p:nvSpPr>
          <p:cNvPr id="25" name="PlaceHolder 4"/>
          <p:cNvSpPr>
            <a:spLocks noGrp="1"/>
          </p:cNvSpPr>
          <p:nvPr>
            <p:ph type="body"/>
          </p:nvPr>
        </p:nvSpPr>
        <p:spPr>
          <a:xfrm>
            <a:off x="1424160" y="2948760"/>
            <a:ext cx="9343440" cy="1303560"/>
          </a:xfrm>
          <a:prstGeom prst="rect">
            <a:avLst/>
          </a:prstGeom>
        </p:spPr>
        <p:txBody>
          <a:bodyPr lIns="0" rIns="0" tIns="0" bIns="0">
            <a:normAutofit/>
          </a:bodyPr>
          <a:p>
            <a:endParaRPr b="0" lang="it-IT" sz="1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lIns="0" rIns="0" tIns="0" bIns="0" anchor="b">
            <a:noAutofit/>
          </a:bodyPr>
          <a:p>
            <a:pPr algn="ctr">
              <a:lnSpc>
                <a:spcPct val="100000"/>
              </a:lnSpc>
            </a:pPr>
            <a:r>
              <a:rPr b="0" lang="it-IT" sz="6000" spc="-1" strike="noStrike">
                <a:solidFill>
                  <a:srgbClr val="c00000"/>
                </a:solidFill>
                <a:latin typeface="Calibri Light"/>
              </a:rPr>
              <a:t>Fare </a:t>
            </a:r>
            <a:r>
              <a:rPr b="0" lang="it-IT" sz="6000" spc="-1" strike="noStrike">
                <a:solidFill>
                  <a:srgbClr val="c00000"/>
                </a:solidFill>
                <a:latin typeface="Calibri Light"/>
              </a:rPr>
              <a:t>clic </a:t>
            </a:r>
            <a:r>
              <a:rPr b="0" lang="it-IT" sz="6000" spc="-1" strike="noStrike">
                <a:solidFill>
                  <a:srgbClr val="c00000"/>
                </a:solidFill>
                <a:latin typeface="Calibri Light"/>
              </a:rPr>
              <a:t>per </a:t>
            </a:r>
            <a:r>
              <a:rPr b="0" lang="it-IT" sz="6000" spc="-1" strike="noStrike">
                <a:solidFill>
                  <a:srgbClr val="c00000"/>
                </a:solidFill>
                <a:latin typeface="Calibri Light"/>
              </a:rPr>
              <a:t>mod</a:t>
            </a:r>
            <a:r>
              <a:rPr b="0" lang="it-IT" sz="6000" spc="-1" strike="noStrike">
                <a:solidFill>
                  <a:srgbClr val="c00000"/>
                </a:solidFill>
                <a:latin typeface="Calibri Light"/>
              </a:rPr>
              <a:t>ificar</a:t>
            </a:r>
            <a:r>
              <a:rPr b="0" lang="it-IT" sz="6000" spc="-1" strike="noStrike">
                <a:solidFill>
                  <a:srgbClr val="c00000"/>
                </a:solidFill>
                <a:latin typeface="Calibri Light"/>
              </a:rPr>
              <a:t>e lo </a:t>
            </a:r>
            <a:r>
              <a:rPr b="0" lang="it-IT" sz="6000" spc="-1" strike="noStrike">
                <a:solidFill>
                  <a:srgbClr val="c00000"/>
                </a:solidFill>
                <a:latin typeface="Calibri Light"/>
              </a:rPr>
              <a:t>stile </a:t>
            </a:r>
            <a:r>
              <a:rPr b="0" lang="it-IT" sz="6000" spc="-1" strike="noStrike">
                <a:solidFill>
                  <a:srgbClr val="c00000"/>
                </a:solidFill>
                <a:latin typeface="Calibri Light"/>
              </a:rPr>
              <a:t>del </a:t>
            </a:r>
            <a:r>
              <a:rPr b="0" lang="it-IT" sz="6000" spc="-1" strike="noStrike">
                <a:solidFill>
                  <a:srgbClr val="c00000"/>
                </a:solidFill>
                <a:latin typeface="Calibri Light"/>
              </a:rPr>
              <a:t>titol</a:t>
            </a:r>
            <a:r>
              <a:rPr b="0" lang="it-IT" sz="6000" spc="-1" strike="noStrike">
                <a:solidFill>
                  <a:srgbClr val="c00000"/>
                </a:solidFill>
                <a:latin typeface="Calibri Light"/>
              </a:rPr>
              <a:t>o </a:t>
            </a:r>
            <a:r>
              <a:rPr b="0" lang="it-IT" sz="6000" spc="-1" strike="noStrike">
                <a:solidFill>
                  <a:srgbClr val="c00000"/>
                </a:solidFill>
                <a:latin typeface="Calibri Light"/>
              </a:rPr>
              <a:t>dello </a:t>
            </a:r>
            <a:r>
              <a:rPr b="0" lang="it-IT" sz="6000" spc="-1" strike="noStrike">
                <a:solidFill>
                  <a:srgbClr val="c00000"/>
                </a:solidFill>
                <a:latin typeface="Calibri Light"/>
              </a:rPr>
              <a:t>sche</a:t>
            </a:r>
            <a:r>
              <a:rPr b="0" lang="it-IT" sz="6000" spc="-1" strike="noStrike">
                <a:solidFill>
                  <a:srgbClr val="c00000"/>
                </a:solidFill>
                <a:latin typeface="Calibri Light"/>
              </a:rPr>
              <a:t>ma</a:t>
            </a:r>
            <a:endParaRPr b="0" lang="it-IT" sz="6000" spc="-1" strike="noStrike">
              <a:solidFill>
                <a:srgbClr val="000000"/>
              </a:solidFill>
              <a:latin typeface="Calibri"/>
            </a:endParaRPr>
          </a:p>
        </p:txBody>
      </p:sp>
      <p:sp>
        <p:nvSpPr>
          <p:cNvPr id="1" name="PlaceHolder 2"/>
          <p:cNvSpPr>
            <a:spLocks noGrp="1"/>
          </p:cNvSpPr>
          <p:nvPr>
            <p:ph type="dt"/>
          </p:nvPr>
        </p:nvSpPr>
        <p:spPr>
          <a:xfrm>
            <a:off x="609480" y="6378120"/>
            <a:ext cx="2803680" cy="342720"/>
          </a:xfrm>
          <a:prstGeom prst="rect">
            <a:avLst/>
          </a:prstGeom>
        </p:spPr>
        <p:txBody>
          <a:bodyPr lIns="0" rIns="0" tIns="0" bIns="0">
            <a:noAutofit/>
          </a:bodyPr>
          <a:p>
            <a:pPr>
              <a:lnSpc>
                <a:spcPct val="100000"/>
              </a:lnSpc>
            </a:pPr>
            <a:fld id="{636E12E7-5939-4034-80CC-B7A3DC4599E1}" type="datetime1">
              <a:rPr b="0" lang="it-IT" sz="1800" spc="-1" strike="noStrike">
                <a:solidFill>
                  <a:srgbClr val="8b8b8b"/>
                </a:solidFill>
                <a:latin typeface="Calibri"/>
              </a:rPr>
              <a:t>17/06/2022</a:t>
            </a:fld>
            <a:endParaRPr b="0" lang="it-IT" sz="1800" spc="-1" strike="noStrike">
              <a:latin typeface="Times New Roman"/>
            </a:endParaRPr>
          </a:p>
        </p:txBody>
      </p:sp>
      <p:sp>
        <p:nvSpPr>
          <p:cNvPr id="2" name="PlaceHolder 3"/>
          <p:cNvSpPr>
            <a:spLocks noGrp="1"/>
          </p:cNvSpPr>
          <p:nvPr>
            <p:ph type="ftr"/>
          </p:nvPr>
        </p:nvSpPr>
        <p:spPr>
          <a:xfrm>
            <a:off x="4145400" y="6378120"/>
            <a:ext cx="3900960" cy="342720"/>
          </a:xfrm>
          <a:prstGeom prst="rect">
            <a:avLst/>
          </a:prstGeom>
        </p:spPr>
        <p:txBody>
          <a:bodyPr lIns="0" rIns="0" tIns="0" bIns="0">
            <a:noAutofit/>
          </a:bodyPr>
          <a:p>
            <a:endParaRPr b="0" lang="it-IT" sz="2400" spc="-1" strike="noStrike">
              <a:latin typeface="Times New Roman"/>
            </a:endParaRPr>
          </a:p>
        </p:txBody>
      </p:sp>
      <p:sp>
        <p:nvSpPr>
          <p:cNvPr id="3" name="PlaceHolder 4"/>
          <p:cNvSpPr>
            <a:spLocks noGrp="1"/>
          </p:cNvSpPr>
          <p:nvPr>
            <p:ph type="sldNum"/>
          </p:nvPr>
        </p:nvSpPr>
        <p:spPr>
          <a:xfrm>
            <a:off x="11074680" y="6466680"/>
            <a:ext cx="228240" cy="177480"/>
          </a:xfrm>
          <a:prstGeom prst="rect">
            <a:avLst/>
          </a:prstGeom>
        </p:spPr>
        <p:txBody>
          <a:bodyPr lIns="0" rIns="0" tIns="0" bIns="0">
            <a:noAutofit/>
          </a:bodyPr>
          <a:p>
            <a:pPr>
              <a:lnSpc>
                <a:spcPct val="100000"/>
              </a:lnSpc>
            </a:pPr>
            <a:fld id="{BFF05438-AF3B-4822-BF5D-2610BFFC69D7}" type="slidenum">
              <a:rPr b="0" lang="it-IT" sz="1200" spc="-1" strike="noStrike">
                <a:solidFill>
                  <a:srgbClr val="888888"/>
                </a:solidFill>
                <a:latin typeface="Calibri"/>
              </a:rPr>
              <a:t>&lt;numero&gt;</a:t>
            </a:fld>
            <a:endParaRPr b="0" lang="it-IT"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1800" spc="-1" strike="noStrike">
                <a:solidFill>
                  <a:srgbClr val="000000"/>
                </a:solidFill>
                <a:latin typeface="Calibri"/>
              </a:rPr>
              <a:t>Fai clic per modificare il formato del testo della struttura</a:t>
            </a:r>
            <a:endParaRPr b="0" lang="it-IT"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t-IT" sz="1800" spc="-1" strike="noStrike">
                <a:solidFill>
                  <a:srgbClr val="000000"/>
                </a:solidFill>
                <a:latin typeface="Calibri"/>
              </a:rPr>
              <a:t>Secondo livello struttura</a:t>
            </a:r>
            <a:endParaRPr b="0" lang="it-IT"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Calibri"/>
              </a:rPr>
              <a:t>Terzo livello struttura</a:t>
            </a:r>
            <a:endParaRPr b="0" lang="it-IT"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Calibri"/>
              </a:rPr>
              <a:t>Quarto livello struttura</a:t>
            </a:r>
            <a:endParaRPr b="0" lang="it-IT"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t-IT" sz="2000" spc="-1" strike="noStrike">
                <a:solidFill>
                  <a:srgbClr val="000000"/>
                </a:solidFill>
                <a:latin typeface="Calibri"/>
              </a:rPr>
              <a:t>Quinto livello struttura</a:t>
            </a:r>
            <a:endParaRPr b="0" lang="it-IT"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t-IT" sz="2000" spc="-1" strike="noStrike">
                <a:solidFill>
                  <a:srgbClr val="000000"/>
                </a:solidFill>
                <a:latin typeface="Calibri"/>
              </a:rPr>
              <a:t>Sesto livello struttura</a:t>
            </a:r>
            <a:endParaRPr b="0" lang="it-IT"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t-IT" sz="2000" spc="-1" strike="noStrike">
                <a:solidFill>
                  <a:srgbClr val="000000"/>
                </a:solidFill>
                <a:latin typeface="Calibri"/>
              </a:rPr>
              <a:t>Settimo livello struttura</a:t>
            </a:r>
            <a:endParaRPr b="0" lang="it-IT"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891680" y="75240"/>
            <a:ext cx="2408040" cy="694800"/>
          </a:xfrm>
          <a:prstGeom prst="rect">
            <a:avLst/>
          </a:prstGeom>
        </p:spPr>
        <p:txBody>
          <a:bodyPr lIns="0" rIns="0" tIns="0" bIns="0">
            <a:noAutofit/>
          </a:bodyPr>
          <a:p>
            <a:r>
              <a:rPr b="0" lang="it-IT" sz="4400" spc="-1" strike="noStrike">
                <a:solidFill>
                  <a:srgbClr val="000000"/>
                </a:solidFill>
                <a:latin typeface="Calibri"/>
              </a:rPr>
              <a:t>Fai clic per modificare il formato del testo </a:t>
            </a:r>
            <a:r>
              <a:rPr b="0" lang="it-IT" sz="4400" spc="-1" strike="noStrike">
                <a:solidFill>
                  <a:srgbClr val="000000"/>
                </a:solidFill>
                <a:latin typeface="Calibri"/>
              </a:rPr>
              <a:t>del titolo</a:t>
            </a:r>
            <a:endParaRPr b="0" lang="it-IT" sz="4400" spc="-1" strike="noStrike">
              <a:solidFill>
                <a:srgbClr val="000000"/>
              </a:solidFill>
              <a:latin typeface="Calibri"/>
            </a:endParaRPr>
          </a:p>
        </p:txBody>
      </p:sp>
      <p:sp>
        <p:nvSpPr>
          <p:cNvPr id="42" name="PlaceHolder 2"/>
          <p:cNvSpPr>
            <a:spLocks noGrp="1"/>
          </p:cNvSpPr>
          <p:nvPr>
            <p:ph type="body"/>
          </p:nvPr>
        </p:nvSpPr>
        <p:spPr>
          <a:xfrm>
            <a:off x="1424160" y="1521000"/>
            <a:ext cx="9343440" cy="2733480"/>
          </a:xfrm>
          <a:prstGeom prst="rect">
            <a:avLst/>
          </a:prstGeom>
        </p:spPr>
        <p:txBody>
          <a:bodyPr lIns="0" rIns="0" tIns="0" bIns="0">
            <a:noAutofit/>
          </a:bodyPr>
          <a:p>
            <a:pPr marL="432000" indent="-324000">
              <a:spcBef>
                <a:spcPts val="1417"/>
              </a:spcBef>
              <a:buClr>
                <a:srgbClr val="000000"/>
              </a:buClr>
              <a:buSzPct val="45000"/>
              <a:buFont typeface="Wingdings" charset="2"/>
              <a:buChar char=""/>
            </a:pPr>
            <a:r>
              <a:rPr b="0" lang="it-IT" sz="4800" spc="-1" strike="noStrike">
                <a:solidFill>
                  <a:srgbClr val="000000"/>
                </a:solidFill>
                <a:latin typeface="Calibri"/>
              </a:rPr>
              <a:t>Fai clic per modificare il formato del </a:t>
            </a:r>
            <a:r>
              <a:rPr b="0" lang="it-IT" sz="4800" spc="-1" strike="noStrike">
                <a:solidFill>
                  <a:srgbClr val="000000"/>
                </a:solidFill>
                <a:latin typeface="Calibri"/>
              </a:rPr>
              <a:t>testo della struttura</a:t>
            </a:r>
            <a:endParaRPr b="0" lang="it-IT" sz="4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it-IT" sz="4800" spc="-1" strike="noStrike">
                <a:solidFill>
                  <a:srgbClr val="000000"/>
                </a:solidFill>
                <a:latin typeface="Calibri"/>
              </a:rPr>
              <a:t>Secondo livello struttura</a:t>
            </a:r>
            <a:endParaRPr b="0" lang="it-IT" sz="4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it-IT" sz="4800" spc="-1" strike="noStrike">
                <a:solidFill>
                  <a:srgbClr val="000000"/>
                </a:solidFill>
                <a:latin typeface="Calibri"/>
              </a:rPr>
              <a:t>Terzo livello struttura</a:t>
            </a:r>
            <a:endParaRPr b="0" lang="it-IT" sz="4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it-IT" sz="4800" spc="-1" strike="noStrike">
                <a:solidFill>
                  <a:srgbClr val="000000"/>
                </a:solidFill>
                <a:latin typeface="Calibri"/>
              </a:rPr>
              <a:t>Quarto livello struttura</a:t>
            </a:r>
            <a:endParaRPr b="0" lang="it-IT" sz="4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it-IT" sz="4800" spc="-1" strike="noStrike">
                <a:solidFill>
                  <a:srgbClr val="000000"/>
                </a:solidFill>
                <a:latin typeface="Calibri"/>
              </a:rPr>
              <a:t>Quinto livello struttura</a:t>
            </a:r>
            <a:endParaRPr b="0" lang="it-IT" sz="4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it-IT" sz="4800" spc="-1" strike="noStrike">
                <a:solidFill>
                  <a:srgbClr val="000000"/>
                </a:solidFill>
                <a:latin typeface="Calibri"/>
              </a:rPr>
              <a:t>Sesto livello struttura</a:t>
            </a:r>
            <a:endParaRPr b="0" lang="it-IT" sz="4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it-IT" sz="4800" spc="-1" strike="noStrike">
                <a:solidFill>
                  <a:srgbClr val="000000"/>
                </a:solidFill>
                <a:latin typeface="Calibri"/>
              </a:rPr>
              <a:t>Settimo livello struttura</a:t>
            </a:r>
            <a:endParaRPr b="0" lang="it-IT" sz="4800" spc="-1" strike="noStrike">
              <a:solidFill>
                <a:srgbClr val="000000"/>
              </a:solidFill>
              <a:latin typeface="Calibri"/>
            </a:endParaRPr>
          </a:p>
        </p:txBody>
      </p:sp>
      <p:sp>
        <p:nvSpPr>
          <p:cNvPr id="43" name="PlaceHolder 3"/>
          <p:cNvSpPr>
            <a:spLocks noGrp="1"/>
          </p:cNvSpPr>
          <p:nvPr>
            <p:ph type="ftr"/>
          </p:nvPr>
        </p:nvSpPr>
        <p:spPr>
          <a:xfrm>
            <a:off x="4145400" y="6378120"/>
            <a:ext cx="3900960" cy="342720"/>
          </a:xfrm>
          <a:prstGeom prst="rect">
            <a:avLst/>
          </a:prstGeom>
        </p:spPr>
        <p:txBody>
          <a:bodyPr lIns="0" rIns="0" tIns="0" bIns="0">
            <a:noAutofit/>
          </a:bodyPr>
          <a:p>
            <a:endParaRPr b="0" lang="it-IT" sz="2400" spc="-1" strike="noStrike">
              <a:latin typeface="Times New Roman"/>
            </a:endParaRPr>
          </a:p>
        </p:txBody>
      </p:sp>
      <p:sp>
        <p:nvSpPr>
          <p:cNvPr id="44" name="PlaceHolder 4"/>
          <p:cNvSpPr>
            <a:spLocks noGrp="1"/>
          </p:cNvSpPr>
          <p:nvPr>
            <p:ph type="dt"/>
          </p:nvPr>
        </p:nvSpPr>
        <p:spPr>
          <a:xfrm>
            <a:off x="609480" y="6378120"/>
            <a:ext cx="2803680" cy="342720"/>
          </a:xfrm>
          <a:prstGeom prst="rect">
            <a:avLst/>
          </a:prstGeom>
        </p:spPr>
        <p:txBody>
          <a:bodyPr lIns="0" rIns="0" tIns="0" bIns="0">
            <a:noAutofit/>
          </a:bodyPr>
          <a:p>
            <a:pPr>
              <a:lnSpc>
                <a:spcPct val="100000"/>
              </a:lnSpc>
            </a:pPr>
            <a:fld id="{05FA65ED-332D-438C-8201-ED7B20000E46}" type="datetime">
              <a:rPr b="0" lang="en-US" sz="1800" spc="-1" strike="noStrike">
                <a:solidFill>
                  <a:srgbClr val="b2b2b2"/>
                </a:solidFill>
                <a:latin typeface="Calibri"/>
              </a:rPr>
              <a:t>6/17/22</a:t>
            </a:fld>
            <a:endParaRPr b="0" lang="it-IT" sz="1800" spc="-1" strike="noStrike">
              <a:latin typeface="Times New Roman"/>
            </a:endParaRPr>
          </a:p>
        </p:txBody>
      </p:sp>
      <p:sp>
        <p:nvSpPr>
          <p:cNvPr id="45" name="PlaceHolder 5"/>
          <p:cNvSpPr>
            <a:spLocks noGrp="1"/>
          </p:cNvSpPr>
          <p:nvPr>
            <p:ph type="sldNum"/>
          </p:nvPr>
        </p:nvSpPr>
        <p:spPr>
          <a:xfrm>
            <a:off x="11074680" y="6466680"/>
            <a:ext cx="228240" cy="177480"/>
          </a:xfrm>
          <a:prstGeom prst="rect">
            <a:avLst/>
          </a:prstGeom>
        </p:spPr>
        <p:txBody>
          <a:bodyPr lIns="0" rIns="0" tIns="0" bIns="0">
            <a:noAutofit/>
          </a:bodyPr>
          <a:p>
            <a:pPr marL="38160">
              <a:lnSpc>
                <a:spcPts val="1239"/>
              </a:lnSpc>
            </a:pPr>
            <a:fld id="{93D5704D-4B77-4BA2-ABB8-ED4330E23940}" type="slidenum">
              <a:rPr b="0" lang="it-IT" sz="1200" spc="-1" strike="noStrike">
                <a:solidFill>
                  <a:srgbClr val="ffffff"/>
                </a:solidFill>
                <a:latin typeface="Calibri"/>
              </a:rPr>
              <a:t>&lt;numero&gt;</a:t>
            </a:fld>
            <a:endParaRPr b="0" lang="it-IT"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wm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13.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slideLayout" Target="../slideLayouts/slideLayout13.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image" Target="../media/image87.gif"/><Relationship Id="rId3" Type="http://schemas.openxmlformats.org/officeDocument/2006/relationships/image" Target="../media/image88.jpeg"/><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image" Target="../media/image90.jpeg"/><Relationship Id="rId3" Type="http://schemas.openxmlformats.org/officeDocument/2006/relationships/image" Target="../media/image91.jpe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jpeg"/><Relationship Id="rId4" Type="http://schemas.openxmlformats.org/officeDocument/2006/relationships/image" Target="../media/image95.jpe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jpeg"/><Relationship Id="rId3" Type="http://schemas.openxmlformats.org/officeDocument/2006/relationships/image" Target="../media/image99.jpeg"/><Relationship Id="rId4" Type="http://schemas.openxmlformats.org/officeDocument/2006/relationships/image" Target="../media/image100.wmf"/><Relationship Id="rId5" Type="http://schemas.openxmlformats.org/officeDocument/2006/relationships/image" Target="../media/image101.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02.wmf"/><Relationship Id="rId2" Type="http://schemas.openxmlformats.org/officeDocument/2006/relationships/image" Target="../media/image103.wmf"/><Relationship Id="rId3" Type="http://schemas.openxmlformats.org/officeDocument/2006/relationships/image" Target="../media/image104.wmf"/><Relationship Id="rId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wmf"/><Relationship Id="rId3" Type="http://schemas.openxmlformats.org/officeDocument/2006/relationships/image" Target="../media/image118.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tif"/><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846720" y="1274760"/>
            <a:ext cx="10515240" cy="758880"/>
          </a:xfrm>
          <a:prstGeom prst="rect">
            <a:avLst/>
          </a:prstGeom>
          <a:noFill/>
          <a:ln>
            <a:noFill/>
          </a:ln>
        </p:spPr>
        <p:style>
          <a:lnRef idx="0"/>
          <a:fillRef idx="0"/>
          <a:effectRef idx="0"/>
          <a:fontRef idx="minor"/>
        </p:style>
        <p:txBody>
          <a:bodyPr anchor="ctr">
            <a:normAutofit/>
          </a:bodyPr>
          <a:p>
            <a:pPr algn="ctr">
              <a:lnSpc>
                <a:spcPct val="90000"/>
              </a:lnSpc>
              <a:tabLst>
                <a:tab algn="l" pos="0"/>
              </a:tabLst>
            </a:pPr>
            <a:r>
              <a:rPr b="1" lang="it-IT" sz="4400" spc="-1" strike="noStrike">
                <a:solidFill>
                  <a:srgbClr val="ff0000"/>
                </a:solidFill>
                <a:latin typeface="Tw Cen MT"/>
              </a:rPr>
              <a:t>PhD purpose</a:t>
            </a:r>
            <a:endParaRPr b="0" lang="it-IT" sz="4400" spc="-1" strike="noStrike">
              <a:latin typeface="Arial"/>
            </a:endParaRPr>
          </a:p>
        </p:txBody>
      </p:sp>
      <p:sp>
        <p:nvSpPr>
          <p:cNvPr id="89" name="CustomShape 2"/>
          <p:cNvSpPr/>
          <p:nvPr/>
        </p:nvSpPr>
        <p:spPr>
          <a:xfrm>
            <a:off x="8485920" y="5295600"/>
            <a:ext cx="2671560" cy="758880"/>
          </a:xfrm>
          <a:prstGeom prst="rect">
            <a:avLst/>
          </a:prstGeom>
          <a:noFill/>
          <a:ln>
            <a:noFill/>
          </a:ln>
        </p:spPr>
        <p:style>
          <a:lnRef idx="0"/>
          <a:fillRef idx="0"/>
          <a:effectRef idx="0"/>
          <a:fontRef idx="minor"/>
        </p:style>
        <p:txBody>
          <a:bodyPr anchor="ctr">
            <a:normAutofit fontScale="84000"/>
          </a:bodyPr>
          <a:p>
            <a:pPr>
              <a:lnSpc>
                <a:spcPct val="90000"/>
              </a:lnSpc>
              <a:tabLst>
                <a:tab algn="l" pos="0"/>
              </a:tabLst>
            </a:pPr>
            <a:r>
              <a:rPr b="0" lang="it-IT" sz="2800" spc="-1" strike="noStrike">
                <a:solidFill>
                  <a:srgbClr val="000000"/>
                </a:solidFill>
                <a:latin typeface="Tw Cen MT"/>
              </a:rPr>
              <a:t>Giacomo Ubaldi</a:t>
            </a:r>
            <a:endParaRPr b="0" lang="it-IT" sz="2800" spc="-1" strike="noStrike">
              <a:latin typeface="Arial"/>
            </a:endParaRPr>
          </a:p>
        </p:txBody>
      </p:sp>
      <p:sp>
        <p:nvSpPr>
          <p:cNvPr id="90" name="CustomShape 3"/>
          <p:cNvSpPr/>
          <p:nvPr/>
        </p:nvSpPr>
        <p:spPr>
          <a:xfrm>
            <a:off x="1114920" y="7226280"/>
            <a:ext cx="10515240" cy="758880"/>
          </a:xfrm>
          <a:prstGeom prst="rect">
            <a:avLst/>
          </a:prstGeom>
          <a:noFill/>
          <a:ln>
            <a:noFill/>
          </a:ln>
        </p:spPr>
        <p:style>
          <a:lnRef idx="0"/>
          <a:fillRef idx="0"/>
          <a:effectRef idx="0"/>
          <a:fontRef idx="minor"/>
        </p:style>
        <p:txBody>
          <a:bodyPr anchor="ctr">
            <a:normAutofit/>
          </a:bodyPr>
          <a:p>
            <a:pPr algn="ctr">
              <a:lnSpc>
                <a:spcPct val="90000"/>
              </a:lnSpc>
              <a:tabLst>
                <a:tab algn="l" pos="0"/>
              </a:tabLst>
            </a:pPr>
            <a:r>
              <a:rPr b="0" lang="it-IT" sz="4400" spc="-1" strike="noStrike">
                <a:solidFill>
                  <a:srgbClr val="000000"/>
                </a:solidFill>
                <a:latin typeface="Tw Cen MT"/>
              </a:rPr>
              <a:t>Giacomo Ubaldi</a:t>
            </a:r>
            <a:endParaRPr b="0" lang="it-IT" sz="4400" spc="-1" strike="noStrike">
              <a:latin typeface="Arial"/>
            </a:endParaRPr>
          </a:p>
        </p:txBody>
      </p:sp>
      <p:sp>
        <p:nvSpPr>
          <p:cNvPr id="91" name="CustomShape 4"/>
          <p:cNvSpPr/>
          <p:nvPr/>
        </p:nvSpPr>
        <p:spPr>
          <a:xfrm>
            <a:off x="0" y="6276600"/>
            <a:ext cx="12191760" cy="581040"/>
          </a:xfrm>
          <a:prstGeom prst="rect">
            <a:avLst/>
          </a:prstGeom>
          <a:solidFill>
            <a:srgbClr val="c00000"/>
          </a:solid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92" name="Line 5"/>
          <p:cNvSpPr/>
          <p:nvPr/>
        </p:nvSpPr>
        <p:spPr>
          <a:xfrm>
            <a:off x="4146840" y="2166840"/>
            <a:ext cx="3915000" cy="0"/>
          </a:xfrm>
          <a:prstGeom prst="line">
            <a:avLst/>
          </a:prstGeom>
          <a:ln w="28440">
            <a:solidFill>
              <a:srgbClr val="c00000"/>
            </a:solidFill>
            <a:round/>
          </a:ln>
        </p:spPr>
        <p:style>
          <a:lnRef idx="1">
            <a:schemeClr val="accent1"/>
          </a:lnRef>
          <a:fillRef idx="0">
            <a:schemeClr val="accent1"/>
          </a:fillRef>
          <a:effectRef idx="0">
            <a:schemeClr val="accent1"/>
          </a:effectRef>
          <a:fontRef idx="minor"/>
        </p:style>
      </p:sp>
      <p:sp>
        <p:nvSpPr>
          <p:cNvPr id="93" name="TextShape 6"/>
          <p:cNvSpPr txBox="1"/>
          <p:nvPr/>
        </p:nvSpPr>
        <p:spPr>
          <a:xfrm>
            <a:off x="11074680" y="6466680"/>
            <a:ext cx="228240" cy="177480"/>
          </a:xfrm>
          <a:prstGeom prst="rect">
            <a:avLst/>
          </a:prstGeom>
          <a:noFill/>
          <a:ln>
            <a:noFill/>
          </a:ln>
        </p:spPr>
        <p:txBody>
          <a:bodyPr lIns="0" rIns="0" tIns="0" bIns="0">
            <a:noAutofit/>
          </a:bodyPr>
          <a:p>
            <a:pPr>
              <a:lnSpc>
                <a:spcPct val="100000"/>
              </a:lnSpc>
            </a:pPr>
            <a:fld id="{9EC5B751-D576-43DE-B7C6-B68E0443D379}" type="slidenum">
              <a:rPr b="0" lang="it-IT" sz="1200" spc="-1" strike="noStrike">
                <a:solidFill>
                  <a:srgbClr val="888888"/>
                </a:solidFill>
                <a:latin typeface="Calibri"/>
              </a:rPr>
              <a:t>1</a:t>
            </a:fld>
            <a:endParaRPr b="0" lang="it-IT" sz="12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20" name="Group 1"/>
          <p:cNvGrpSpPr/>
          <p:nvPr/>
        </p:nvGrpSpPr>
        <p:grpSpPr>
          <a:xfrm>
            <a:off x="0" y="6535080"/>
            <a:ext cx="12191760" cy="331560"/>
            <a:chOff x="0" y="6535080"/>
            <a:chExt cx="12191760" cy="331560"/>
          </a:xfrm>
        </p:grpSpPr>
        <p:sp>
          <p:nvSpPr>
            <p:cNvPr id="221"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222"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223" name="TextShape 4"/>
          <p:cNvSpPr txBox="1"/>
          <p:nvPr/>
        </p:nvSpPr>
        <p:spPr>
          <a:xfrm>
            <a:off x="1800000" y="3060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The FOOT experiment</a:t>
            </a:r>
            <a:endParaRPr b="0" lang="it-IT" sz="6000" spc="-1" strike="noStrike">
              <a:solidFill>
                <a:srgbClr val="000000"/>
              </a:solidFill>
              <a:latin typeface="Calibri"/>
            </a:endParaRPr>
          </a:p>
        </p:txBody>
      </p:sp>
      <p:sp>
        <p:nvSpPr>
          <p:cNvPr id="224"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2A942C8E-29D9-49B6-B69E-F6804C5DC089}" type="slidenum">
              <a:rPr b="0" lang="it-IT" sz="1200" spc="-1" strike="noStrike">
                <a:solidFill>
                  <a:srgbClr val="ffffff"/>
                </a:solidFill>
                <a:latin typeface="Calibri"/>
              </a:rPr>
              <a:t>1</a:t>
            </a:fld>
            <a:endParaRPr b="0" lang="it-IT" sz="1200" spc="-1" strike="noStrike">
              <a:latin typeface="Arial"/>
            </a:endParaRPr>
          </a:p>
        </p:txBody>
      </p:sp>
      <p:sp>
        <p:nvSpPr>
          <p:cNvPr id="225" name="TextShape 6"/>
          <p:cNvSpPr txBox="1"/>
          <p:nvPr/>
        </p:nvSpPr>
        <p:spPr>
          <a:xfrm>
            <a:off x="360000" y="2664000"/>
            <a:ext cx="11311200" cy="290628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it-IT" sz="1800" spc="-1" strike="noStrike">
                <a:latin typeface="Arial"/>
              </a:rPr>
              <a:t>FOOT (FragmentatiOn Of Target)</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measure double differential cross sections in angle and kinetic energy with a maximum uncertainty of 5%</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Energies between 200 MeV/u and 700 MeV/u for hadrontherapy and space radioprotection applications</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isotopic identification by measuring all kinematic quantities</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table top setup to be moved according to beam availability</a:t>
            </a:r>
            <a:endParaRPr b="0" lang="it-IT" sz="1800" spc="-1" strike="noStrike">
              <a:latin typeface="Arial"/>
            </a:endParaRPr>
          </a:p>
        </p:txBody>
      </p:sp>
      <p:pic>
        <p:nvPicPr>
          <p:cNvPr id="226" name="" descr=""/>
          <p:cNvPicPr/>
          <p:nvPr/>
        </p:nvPicPr>
        <p:blipFill>
          <a:blip r:embed="rId1"/>
          <a:stretch/>
        </p:blipFill>
        <p:spPr>
          <a:xfrm>
            <a:off x="6624000" y="961200"/>
            <a:ext cx="1429920" cy="1414800"/>
          </a:xfrm>
          <a:prstGeom prst="rect">
            <a:avLst/>
          </a:prstGeom>
          <a:ln>
            <a:noFill/>
          </a:ln>
        </p:spPr>
      </p:pic>
      <p:pic>
        <p:nvPicPr>
          <p:cNvPr id="227" name="" descr=""/>
          <p:cNvPicPr/>
          <p:nvPr/>
        </p:nvPicPr>
        <p:blipFill>
          <a:blip r:embed="rId2"/>
          <a:stretch/>
        </p:blipFill>
        <p:spPr>
          <a:xfrm>
            <a:off x="4070160" y="1152000"/>
            <a:ext cx="1689840" cy="10591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Line 1"/>
          <p:cNvSpPr/>
          <p:nvPr/>
        </p:nvSpPr>
        <p:spPr>
          <a:xfrm flipV="1">
            <a:off x="1337760" y="3096000"/>
            <a:ext cx="9750240" cy="288000"/>
          </a:xfrm>
          <a:prstGeom prst="line">
            <a:avLst/>
          </a:prstGeom>
          <a:ln w="36000">
            <a:solidFill>
              <a:srgbClr val="111111"/>
            </a:solidFill>
            <a:prstDash val="sysDot"/>
            <a:round/>
          </a:ln>
        </p:spPr>
        <p:style>
          <a:lnRef idx="0"/>
          <a:fillRef idx="0"/>
          <a:effectRef idx="0"/>
          <a:fontRef idx="minor"/>
        </p:style>
      </p:sp>
      <p:pic>
        <p:nvPicPr>
          <p:cNvPr id="229" name="" descr=""/>
          <p:cNvPicPr/>
          <p:nvPr/>
        </p:nvPicPr>
        <p:blipFill>
          <a:blip r:embed="rId1"/>
          <a:srcRect l="2544" t="12055" r="0" b="27628"/>
          <a:stretch/>
        </p:blipFill>
        <p:spPr>
          <a:xfrm>
            <a:off x="1728000" y="1440360"/>
            <a:ext cx="8260920" cy="3239640"/>
          </a:xfrm>
          <a:prstGeom prst="rect">
            <a:avLst/>
          </a:prstGeom>
          <a:ln>
            <a:noFill/>
          </a:ln>
        </p:spPr>
      </p:pic>
      <p:grpSp>
        <p:nvGrpSpPr>
          <p:cNvPr id="230" name="Group 2"/>
          <p:cNvGrpSpPr/>
          <p:nvPr/>
        </p:nvGrpSpPr>
        <p:grpSpPr>
          <a:xfrm>
            <a:off x="0" y="6535080"/>
            <a:ext cx="12191760" cy="331560"/>
            <a:chOff x="0" y="6535080"/>
            <a:chExt cx="12191760" cy="331560"/>
          </a:xfrm>
        </p:grpSpPr>
        <p:sp>
          <p:nvSpPr>
            <p:cNvPr id="231" name="CustomShape 3"/>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232" name="CustomShape 4"/>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233" name="TextShape 5"/>
          <p:cNvSpPr txBox="1"/>
          <p:nvPr/>
        </p:nvSpPr>
        <p:spPr>
          <a:xfrm>
            <a:off x="1800000" y="3060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The FOOT detector</a:t>
            </a:r>
            <a:endParaRPr b="0" lang="it-IT" sz="6000" spc="-1" strike="noStrike">
              <a:solidFill>
                <a:srgbClr val="000000"/>
              </a:solidFill>
              <a:latin typeface="Calibri"/>
            </a:endParaRPr>
          </a:p>
        </p:txBody>
      </p:sp>
      <p:sp>
        <p:nvSpPr>
          <p:cNvPr id="234" name="CustomShape 6"/>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EF9469BB-E915-4798-960A-8E5E8121F932}" type="slidenum">
              <a:rPr b="0" lang="it-IT" sz="1200" spc="-1" strike="noStrike">
                <a:solidFill>
                  <a:srgbClr val="ffffff"/>
                </a:solidFill>
                <a:latin typeface="Calibri"/>
              </a:rPr>
              <a:t>1</a:t>
            </a:fld>
            <a:endParaRPr b="0" lang="it-IT" sz="1200" spc="-1" strike="noStrike">
              <a:latin typeface="Arial"/>
            </a:endParaRPr>
          </a:p>
        </p:txBody>
      </p:sp>
      <p:sp>
        <p:nvSpPr>
          <p:cNvPr id="235" name="CustomShape 7"/>
          <p:cNvSpPr/>
          <p:nvPr/>
        </p:nvSpPr>
        <p:spPr>
          <a:xfrm rot="21588000">
            <a:off x="360720" y="3096000"/>
            <a:ext cx="864000" cy="576000"/>
          </a:xfrm>
          <a:custGeom>
            <a:avLst/>
            <a:gdLst/>
            <a:ahLst/>
            <a:rect l="0" t="0" r="r" b="b"/>
            <a:pathLst>
              <a:path w="2402" h="1601">
                <a:moveTo>
                  <a:pt x="1" y="399"/>
                </a:moveTo>
                <a:lnTo>
                  <a:pt x="1801" y="400"/>
                </a:lnTo>
                <a:lnTo>
                  <a:pt x="1800" y="0"/>
                </a:lnTo>
                <a:lnTo>
                  <a:pt x="2401" y="800"/>
                </a:lnTo>
                <a:lnTo>
                  <a:pt x="1800" y="1600"/>
                </a:lnTo>
                <a:lnTo>
                  <a:pt x="1800" y="1200"/>
                </a:lnTo>
                <a:lnTo>
                  <a:pt x="0" y="1199"/>
                </a:lnTo>
                <a:lnTo>
                  <a:pt x="1" y="399"/>
                </a:lnTo>
              </a:path>
            </a:pathLst>
          </a:custGeom>
          <a:solidFill>
            <a:srgbClr val="f08080"/>
          </a:solidFill>
          <a:ln>
            <a:solidFill>
              <a:srgbClr val="999999"/>
            </a:solidFill>
          </a:ln>
        </p:spPr>
        <p:style>
          <a:lnRef idx="0"/>
          <a:fillRef idx="0"/>
          <a:effectRef idx="0"/>
          <a:fontRef idx="minor"/>
        </p:style>
      </p:sp>
      <p:sp>
        <p:nvSpPr>
          <p:cNvPr id="236" name="TextShape 8"/>
          <p:cNvSpPr txBox="1"/>
          <p:nvPr/>
        </p:nvSpPr>
        <p:spPr>
          <a:xfrm>
            <a:off x="216000" y="2821680"/>
            <a:ext cx="828360" cy="346320"/>
          </a:xfrm>
          <a:prstGeom prst="rect">
            <a:avLst/>
          </a:prstGeom>
          <a:noFill/>
          <a:ln>
            <a:noFill/>
          </a:ln>
        </p:spPr>
        <p:txBody>
          <a:bodyPr lIns="90000" rIns="90000" tIns="45000" bIns="45000">
            <a:noAutofit/>
          </a:bodyPr>
          <a:p>
            <a:r>
              <a:rPr b="0" lang="it-IT" sz="1800" spc="-1" strike="noStrike">
                <a:latin typeface="Arial"/>
              </a:rPr>
              <a:t>BEAM</a:t>
            </a:r>
            <a:endParaRPr b="0" lang="it-IT" sz="1800" spc="-1" strike="noStrike">
              <a:latin typeface="Arial"/>
            </a:endParaRPr>
          </a:p>
        </p:txBody>
      </p:sp>
      <p:sp>
        <p:nvSpPr>
          <p:cNvPr id="237" name="TextShape 9"/>
          <p:cNvSpPr txBox="1"/>
          <p:nvPr/>
        </p:nvSpPr>
        <p:spPr>
          <a:xfrm>
            <a:off x="10728000" y="3168000"/>
            <a:ext cx="655200" cy="346320"/>
          </a:xfrm>
          <a:prstGeom prst="rect">
            <a:avLst/>
          </a:prstGeom>
          <a:noFill/>
          <a:ln>
            <a:noFill/>
          </a:ln>
        </p:spPr>
        <p:txBody>
          <a:bodyPr lIns="90000" rIns="90000" tIns="45000" bIns="45000">
            <a:noAutofit/>
          </a:bodyPr>
          <a:p>
            <a:r>
              <a:rPr b="0" lang="it-IT" sz="1800" spc="-1" strike="noStrike">
                <a:latin typeface="Arial"/>
              </a:rPr>
              <a:t>z</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Line 1"/>
          <p:cNvSpPr/>
          <p:nvPr/>
        </p:nvSpPr>
        <p:spPr>
          <a:xfrm flipV="1">
            <a:off x="1337760" y="3096000"/>
            <a:ext cx="9750240" cy="288000"/>
          </a:xfrm>
          <a:prstGeom prst="line">
            <a:avLst/>
          </a:prstGeom>
          <a:ln w="36000">
            <a:solidFill>
              <a:srgbClr val="111111"/>
            </a:solidFill>
            <a:prstDash val="sysDot"/>
            <a:round/>
          </a:ln>
        </p:spPr>
        <p:style>
          <a:lnRef idx="0"/>
          <a:fillRef idx="0"/>
          <a:effectRef idx="0"/>
          <a:fontRef idx="minor"/>
        </p:style>
      </p:sp>
      <p:pic>
        <p:nvPicPr>
          <p:cNvPr id="239" name="" descr=""/>
          <p:cNvPicPr/>
          <p:nvPr/>
        </p:nvPicPr>
        <p:blipFill>
          <a:blip r:embed="rId1"/>
          <a:srcRect l="2544" t="12055" r="0" b="27628"/>
          <a:stretch/>
        </p:blipFill>
        <p:spPr>
          <a:xfrm>
            <a:off x="1728000" y="1440360"/>
            <a:ext cx="8260920" cy="3239640"/>
          </a:xfrm>
          <a:prstGeom prst="rect">
            <a:avLst/>
          </a:prstGeom>
          <a:ln>
            <a:noFill/>
          </a:ln>
        </p:spPr>
      </p:pic>
      <p:grpSp>
        <p:nvGrpSpPr>
          <p:cNvPr id="240" name="Group 2"/>
          <p:cNvGrpSpPr/>
          <p:nvPr/>
        </p:nvGrpSpPr>
        <p:grpSpPr>
          <a:xfrm>
            <a:off x="0" y="6535080"/>
            <a:ext cx="12191760" cy="331560"/>
            <a:chOff x="0" y="6535080"/>
            <a:chExt cx="12191760" cy="331560"/>
          </a:xfrm>
        </p:grpSpPr>
        <p:sp>
          <p:nvSpPr>
            <p:cNvPr id="241" name="CustomShape 3"/>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242" name="CustomShape 4"/>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243" name="TextShape 5"/>
          <p:cNvSpPr txBox="1"/>
          <p:nvPr/>
        </p:nvSpPr>
        <p:spPr>
          <a:xfrm>
            <a:off x="1800000" y="3060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The FOOT detector</a:t>
            </a:r>
            <a:endParaRPr b="0" lang="it-IT" sz="6000" spc="-1" strike="noStrike">
              <a:solidFill>
                <a:srgbClr val="000000"/>
              </a:solidFill>
              <a:latin typeface="Calibri"/>
            </a:endParaRPr>
          </a:p>
        </p:txBody>
      </p:sp>
      <p:sp>
        <p:nvSpPr>
          <p:cNvPr id="244" name="CustomShape 6"/>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14489CC9-B04D-4B60-AC9B-29CEAA4A5EAE}" type="slidenum">
              <a:rPr b="0" lang="it-IT" sz="1200" spc="-1" strike="noStrike">
                <a:solidFill>
                  <a:srgbClr val="ffffff"/>
                </a:solidFill>
                <a:latin typeface="Calibri"/>
              </a:rPr>
              <a:t>&lt;numero&gt;</a:t>
            </a:fld>
            <a:endParaRPr b="0" lang="it-IT" sz="1200" spc="-1" strike="noStrike">
              <a:latin typeface="Arial"/>
            </a:endParaRPr>
          </a:p>
        </p:txBody>
      </p:sp>
      <p:sp>
        <p:nvSpPr>
          <p:cNvPr id="245" name="TextShape 7"/>
          <p:cNvSpPr txBox="1"/>
          <p:nvPr/>
        </p:nvSpPr>
        <p:spPr>
          <a:xfrm>
            <a:off x="1296000" y="5688000"/>
            <a:ext cx="1892160" cy="346320"/>
          </a:xfrm>
          <a:prstGeom prst="rect">
            <a:avLst/>
          </a:prstGeom>
          <a:noFill/>
          <a:ln>
            <a:noFill/>
          </a:ln>
        </p:spPr>
        <p:txBody>
          <a:bodyPr lIns="90000" rIns="90000" tIns="45000" bIns="45000">
            <a:noAutofit/>
          </a:bodyPr>
          <a:p>
            <a:r>
              <a:rPr b="0" lang="it-IT" sz="1800" spc="-1" strike="noStrike">
                <a:highlight>
                  <a:srgbClr val="afeeee"/>
                </a:highlight>
                <a:latin typeface="Arial"/>
              </a:rPr>
              <a:t>Pre-target region</a:t>
            </a:r>
            <a:endParaRPr b="0" lang="it-IT" sz="1800" spc="-1" strike="noStrike">
              <a:highlight>
                <a:srgbClr val="afeeee"/>
              </a:highlight>
              <a:latin typeface="Arial"/>
            </a:endParaRPr>
          </a:p>
        </p:txBody>
      </p:sp>
      <p:sp>
        <p:nvSpPr>
          <p:cNvPr id="246" name="TextShape 8"/>
          <p:cNvSpPr txBox="1"/>
          <p:nvPr/>
        </p:nvSpPr>
        <p:spPr>
          <a:xfrm>
            <a:off x="950760" y="1915200"/>
            <a:ext cx="84924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Start</a:t>
            </a:r>
            <a:endParaRPr b="0" lang="it-IT" sz="1400" spc="-1" strike="noStrike">
              <a:latin typeface="Arial"/>
            </a:endParaRPr>
          </a:p>
          <a:p>
            <a:pPr algn="ctr"/>
            <a:r>
              <a:rPr b="0" lang="it-IT" sz="1400" spc="-1" strike="noStrike">
                <a:latin typeface="Arial"/>
              </a:rPr>
              <a:t>Counter</a:t>
            </a:r>
            <a:endParaRPr b="0" lang="it-IT" sz="1400" spc="-1" strike="noStrike">
              <a:latin typeface="Arial"/>
            </a:endParaRPr>
          </a:p>
        </p:txBody>
      </p:sp>
      <p:sp>
        <p:nvSpPr>
          <p:cNvPr id="247" name="Line 9"/>
          <p:cNvSpPr/>
          <p:nvPr/>
        </p:nvSpPr>
        <p:spPr>
          <a:xfrm>
            <a:off x="1368000" y="2438280"/>
            <a:ext cx="360000" cy="657720"/>
          </a:xfrm>
          <a:prstGeom prst="line">
            <a:avLst/>
          </a:prstGeom>
          <a:ln>
            <a:solidFill>
              <a:srgbClr val="3465a4"/>
            </a:solidFill>
            <a:tailEnd len="med" type="triangle" w="med"/>
          </a:ln>
        </p:spPr>
        <p:style>
          <a:lnRef idx="0"/>
          <a:fillRef idx="0"/>
          <a:effectRef idx="0"/>
          <a:fontRef idx="minor"/>
        </p:style>
      </p:sp>
      <p:sp>
        <p:nvSpPr>
          <p:cNvPr id="248" name="TextShape 10"/>
          <p:cNvSpPr txBox="1"/>
          <p:nvPr/>
        </p:nvSpPr>
        <p:spPr>
          <a:xfrm>
            <a:off x="2088000" y="1908360"/>
            <a:ext cx="80964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Beam</a:t>
            </a:r>
            <a:endParaRPr b="0" lang="it-IT" sz="1400" spc="-1" strike="noStrike">
              <a:latin typeface="Arial"/>
            </a:endParaRPr>
          </a:p>
          <a:p>
            <a:pPr algn="ctr"/>
            <a:r>
              <a:rPr b="0" lang="it-IT" sz="1400" spc="-1" strike="noStrike">
                <a:latin typeface="Arial"/>
              </a:rPr>
              <a:t>monitor</a:t>
            </a:r>
            <a:endParaRPr b="0" lang="it-IT" sz="1400" spc="-1" strike="noStrike">
              <a:latin typeface="Arial"/>
            </a:endParaRPr>
          </a:p>
        </p:txBody>
      </p:sp>
      <p:sp>
        <p:nvSpPr>
          <p:cNvPr id="249" name="Line 11"/>
          <p:cNvSpPr/>
          <p:nvPr/>
        </p:nvSpPr>
        <p:spPr>
          <a:xfrm>
            <a:off x="2448000" y="2431080"/>
            <a:ext cx="144000" cy="340920"/>
          </a:xfrm>
          <a:prstGeom prst="line">
            <a:avLst/>
          </a:prstGeom>
          <a:ln>
            <a:solidFill>
              <a:srgbClr val="3465a4"/>
            </a:solidFill>
            <a:tailEnd len="med" type="triangle" w="med"/>
          </a:ln>
        </p:spPr>
        <p:style>
          <a:lnRef idx="0"/>
          <a:fillRef idx="0"/>
          <a:effectRef idx="0"/>
          <a:fontRef idx="minor"/>
        </p:style>
      </p:sp>
      <p:sp>
        <p:nvSpPr>
          <p:cNvPr id="250" name="TextShape 12"/>
          <p:cNvSpPr txBox="1"/>
          <p:nvPr/>
        </p:nvSpPr>
        <p:spPr>
          <a:xfrm>
            <a:off x="2817360" y="1296000"/>
            <a:ext cx="710640" cy="324720"/>
          </a:xfrm>
          <a:prstGeom prst="rect">
            <a:avLst/>
          </a:prstGeom>
          <a:noFill/>
          <a:ln w="36000">
            <a:solidFill>
              <a:srgbClr val="7b3d00"/>
            </a:solidFill>
            <a:round/>
          </a:ln>
        </p:spPr>
        <p:txBody>
          <a:bodyPr lIns="108000" rIns="108000" tIns="63000" bIns="63000">
            <a:noAutofit/>
          </a:bodyPr>
          <a:p>
            <a:pPr algn="ctr"/>
            <a:r>
              <a:rPr b="0" lang="it-IT" sz="1400" spc="-1" strike="noStrike">
                <a:latin typeface="Arial"/>
              </a:rPr>
              <a:t>Target</a:t>
            </a:r>
            <a:endParaRPr b="0" lang="it-IT" sz="1400" spc="-1" strike="noStrike">
              <a:latin typeface="Arial"/>
            </a:endParaRPr>
          </a:p>
        </p:txBody>
      </p:sp>
      <p:sp>
        <p:nvSpPr>
          <p:cNvPr id="251" name="Line 13"/>
          <p:cNvSpPr/>
          <p:nvPr/>
        </p:nvSpPr>
        <p:spPr>
          <a:xfrm>
            <a:off x="3168000" y="1620720"/>
            <a:ext cx="72000" cy="1547280"/>
          </a:xfrm>
          <a:prstGeom prst="line">
            <a:avLst/>
          </a:prstGeom>
          <a:ln>
            <a:solidFill>
              <a:srgbClr val="7b3d00"/>
            </a:solidFill>
            <a:tailEnd len="med" type="triangle" w="med"/>
          </a:ln>
        </p:spPr>
        <p:style>
          <a:lnRef idx="0"/>
          <a:fillRef idx="0"/>
          <a:effectRef idx="0"/>
          <a:fontRef idx="minor"/>
        </p:style>
      </p:sp>
      <p:sp>
        <p:nvSpPr>
          <p:cNvPr id="252" name="CustomShape 14"/>
          <p:cNvSpPr/>
          <p:nvPr/>
        </p:nvSpPr>
        <p:spPr>
          <a:xfrm rot="21588000">
            <a:off x="360720" y="3096000"/>
            <a:ext cx="864000" cy="576000"/>
          </a:xfrm>
          <a:custGeom>
            <a:avLst/>
            <a:gdLst/>
            <a:ahLst/>
            <a:rect l="0" t="0" r="r" b="b"/>
            <a:pathLst>
              <a:path w="2402" h="1601">
                <a:moveTo>
                  <a:pt x="1" y="399"/>
                </a:moveTo>
                <a:lnTo>
                  <a:pt x="1801" y="400"/>
                </a:lnTo>
                <a:lnTo>
                  <a:pt x="1800" y="0"/>
                </a:lnTo>
                <a:lnTo>
                  <a:pt x="2401" y="800"/>
                </a:lnTo>
                <a:lnTo>
                  <a:pt x="1800" y="1600"/>
                </a:lnTo>
                <a:lnTo>
                  <a:pt x="1800" y="1200"/>
                </a:lnTo>
                <a:lnTo>
                  <a:pt x="0" y="1199"/>
                </a:lnTo>
                <a:lnTo>
                  <a:pt x="1" y="399"/>
                </a:lnTo>
              </a:path>
            </a:pathLst>
          </a:custGeom>
          <a:solidFill>
            <a:srgbClr val="f08080"/>
          </a:solidFill>
          <a:ln>
            <a:solidFill>
              <a:srgbClr val="999999"/>
            </a:solidFill>
          </a:ln>
        </p:spPr>
        <p:style>
          <a:lnRef idx="0"/>
          <a:fillRef idx="0"/>
          <a:effectRef idx="0"/>
          <a:fontRef idx="minor"/>
        </p:style>
      </p:sp>
      <p:sp>
        <p:nvSpPr>
          <p:cNvPr id="253" name="TextShape 15"/>
          <p:cNvSpPr txBox="1"/>
          <p:nvPr/>
        </p:nvSpPr>
        <p:spPr>
          <a:xfrm>
            <a:off x="216000" y="2821680"/>
            <a:ext cx="828360" cy="346320"/>
          </a:xfrm>
          <a:prstGeom prst="rect">
            <a:avLst/>
          </a:prstGeom>
          <a:noFill/>
          <a:ln>
            <a:noFill/>
          </a:ln>
        </p:spPr>
        <p:txBody>
          <a:bodyPr lIns="90000" rIns="90000" tIns="45000" bIns="45000">
            <a:noAutofit/>
          </a:bodyPr>
          <a:p>
            <a:r>
              <a:rPr b="0" lang="it-IT" sz="1800" spc="-1" strike="noStrike">
                <a:latin typeface="Arial"/>
              </a:rPr>
              <a:t>BEAM</a:t>
            </a:r>
            <a:endParaRPr b="0" lang="it-IT" sz="1800" spc="-1" strike="noStrike">
              <a:latin typeface="Arial"/>
            </a:endParaRPr>
          </a:p>
        </p:txBody>
      </p:sp>
      <p:sp>
        <p:nvSpPr>
          <p:cNvPr id="254" name="TextShape 16"/>
          <p:cNvSpPr txBox="1"/>
          <p:nvPr/>
        </p:nvSpPr>
        <p:spPr>
          <a:xfrm>
            <a:off x="10728000" y="3168000"/>
            <a:ext cx="655200" cy="346320"/>
          </a:xfrm>
          <a:prstGeom prst="rect">
            <a:avLst/>
          </a:prstGeom>
          <a:noFill/>
          <a:ln>
            <a:noFill/>
          </a:ln>
        </p:spPr>
        <p:txBody>
          <a:bodyPr lIns="90000" rIns="90000" tIns="45000" bIns="45000">
            <a:noAutofit/>
          </a:bodyPr>
          <a:p>
            <a:r>
              <a:rPr b="0" lang="it-IT" sz="1800" spc="-1" strike="noStrike">
                <a:latin typeface="Arial"/>
              </a:rPr>
              <a:t>z</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Line 1"/>
          <p:cNvSpPr/>
          <p:nvPr/>
        </p:nvSpPr>
        <p:spPr>
          <a:xfrm flipV="1">
            <a:off x="1337760" y="3096000"/>
            <a:ext cx="9750240" cy="288000"/>
          </a:xfrm>
          <a:prstGeom prst="line">
            <a:avLst/>
          </a:prstGeom>
          <a:ln w="36000">
            <a:solidFill>
              <a:srgbClr val="111111"/>
            </a:solidFill>
            <a:prstDash val="sysDot"/>
            <a:round/>
          </a:ln>
        </p:spPr>
        <p:style>
          <a:lnRef idx="0"/>
          <a:fillRef idx="0"/>
          <a:effectRef idx="0"/>
          <a:fontRef idx="minor"/>
        </p:style>
      </p:sp>
      <p:pic>
        <p:nvPicPr>
          <p:cNvPr id="256" name="" descr=""/>
          <p:cNvPicPr/>
          <p:nvPr/>
        </p:nvPicPr>
        <p:blipFill>
          <a:blip r:embed="rId1"/>
          <a:srcRect l="2544" t="12055" r="0" b="27628"/>
          <a:stretch/>
        </p:blipFill>
        <p:spPr>
          <a:xfrm>
            <a:off x="1728000" y="1440360"/>
            <a:ext cx="8260920" cy="3239640"/>
          </a:xfrm>
          <a:prstGeom prst="rect">
            <a:avLst/>
          </a:prstGeom>
          <a:ln>
            <a:noFill/>
          </a:ln>
        </p:spPr>
      </p:pic>
      <p:grpSp>
        <p:nvGrpSpPr>
          <p:cNvPr id="257" name="Group 2"/>
          <p:cNvGrpSpPr/>
          <p:nvPr/>
        </p:nvGrpSpPr>
        <p:grpSpPr>
          <a:xfrm>
            <a:off x="0" y="6535080"/>
            <a:ext cx="12191760" cy="331560"/>
            <a:chOff x="0" y="6535080"/>
            <a:chExt cx="12191760" cy="331560"/>
          </a:xfrm>
        </p:grpSpPr>
        <p:sp>
          <p:nvSpPr>
            <p:cNvPr id="258" name="CustomShape 3"/>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259" name="CustomShape 4"/>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260" name="TextShape 5"/>
          <p:cNvSpPr txBox="1"/>
          <p:nvPr/>
        </p:nvSpPr>
        <p:spPr>
          <a:xfrm>
            <a:off x="1800000" y="3060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The FOOT detector</a:t>
            </a:r>
            <a:endParaRPr b="0" lang="it-IT" sz="6000" spc="-1" strike="noStrike">
              <a:solidFill>
                <a:srgbClr val="000000"/>
              </a:solidFill>
              <a:latin typeface="Calibri"/>
            </a:endParaRPr>
          </a:p>
        </p:txBody>
      </p:sp>
      <p:sp>
        <p:nvSpPr>
          <p:cNvPr id="261" name="CustomShape 6"/>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395BA2BD-51BF-455C-959B-DC8336DF6B06}" type="slidenum">
              <a:rPr b="0" lang="it-IT" sz="1200" spc="-1" strike="noStrike">
                <a:solidFill>
                  <a:srgbClr val="ffffff"/>
                </a:solidFill>
                <a:latin typeface="Calibri"/>
              </a:rPr>
              <a:t>&lt;numero&gt;</a:t>
            </a:fld>
            <a:endParaRPr b="0" lang="it-IT" sz="1200" spc="-1" strike="noStrike">
              <a:latin typeface="Arial"/>
            </a:endParaRPr>
          </a:p>
        </p:txBody>
      </p:sp>
      <p:sp>
        <p:nvSpPr>
          <p:cNvPr id="262" name="TextShape 7"/>
          <p:cNvSpPr txBox="1"/>
          <p:nvPr/>
        </p:nvSpPr>
        <p:spPr>
          <a:xfrm>
            <a:off x="3441240" y="5701680"/>
            <a:ext cx="1742760" cy="346320"/>
          </a:xfrm>
          <a:prstGeom prst="rect">
            <a:avLst/>
          </a:prstGeom>
          <a:noFill/>
          <a:ln>
            <a:noFill/>
          </a:ln>
        </p:spPr>
        <p:txBody>
          <a:bodyPr lIns="90000" rIns="90000" tIns="45000" bIns="45000">
            <a:noAutofit/>
          </a:bodyPr>
          <a:p>
            <a:r>
              <a:rPr b="0" lang="it-IT" sz="1800" spc="-1" strike="noStrike">
                <a:highlight>
                  <a:srgbClr val="f08080"/>
                </a:highlight>
                <a:latin typeface="Arial"/>
              </a:rPr>
              <a:t>Tracking region</a:t>
            </a:r>
            <a:endParaRPr b="0" lang="it-IT" sz="1800" spc="-1" strike="noStrike">
              <a:highlight>
                <a:srgbClr val="f08080"/>
              </a:highlight>
              <a:latin typeface="Arial"/>
            </a:endParaRPr>
          </a:p>
        </p:txBody>
      </p:sp>
      <p:sp>
        <p:nvSpPr>
          <p:cNvPr id="263" name="TextShape 8"/>
          <p:cNvSpPr txBox="1"/>
          <p:nvPr/>
        </p:nvSpPr>
        <p:spPr>
          <a:xfrm>
            <a:off x="2817360" y="1296000"/>
            <a:ext cx="710640" cy="324720"/>
          </a:xfrm>
          <a:prstGeom prst="rect">
            <a:avLst/>
          </a:prstGeom>
          <a:noFill/>
          <a:ln w="36000">
            <a:solidFill>
              <a:srgbClr val="7b3d00"/>
            </a:solidFill>
            <a:round/>
          </a:ln>
        </p:spPr>
        <p:txBody>
          <a:bodyPr lIns="108000" rIns="108000" tIns="63000" bIns="63000">
            <a:noAutofit/>
          </a:bodyPr>
          <a:p>
            <a:pPr algn="ctr"/>
            <a:r>
              <a:rPr b="0" lang="it-IT" sz="1400" spc="-1" strike="noStrike">
                <a:latin typeface="Arial"/>
              </a:rPr>
              <a:t>Target</a:t>
            </a:r>
            <a:endParaRPr b="0" lang="it-IT" sz="1400" spc="-1" strike="noStrike">
              <a:latin typeface="Arial"/>
            </a:endParaRPr>
          </a:p>
        </p:txBody>
      </p:sp>
      <p:sp>
        <p:nvSpPr>
          <p:cNvPr id="264" name="Line 9"/>
          <p:cNvSpPr/>
          <p:nvPr/>
        </p:nvSpPr>
        <p:spPr>
          <a:xfrm>
            <a:off x="3168000" y="1620720"/>
            <a:ext cx="72000" cy="1547280"/>
          </a:xfrm>
          <a:prstGeom prst="line">
            <a:avLst/>
          </a:prstGeom>
          <a:ln>
            <a:solidFill>
              <a:srgbClr val="7b3d00"/>
            </a:solidFill>
            <a:tailEnd len="med" type="triangle" w="med"/>
          </a:ln>
        </p:spPr>
        <p:style>
          <a:lnRef idx="0"/>
          <a:fillRef idx="0"/>
          <a:effectRef idx="0"/>
          <a:fontRef idx="minor"/>
        </p:style>
      </p:sp>
      <p:sp>
        <p:nvSpPr>
          <p:cNvPr id="265" name="TextShape 10"/>
          <p:cNvSpPr txBox="1"/>
          <p:nvPr/>
        </p:nvSpPr>
        <p:spPr>
          <a:xfrm>
            <a:off x="2889360" y="4824000"/>
            <a:ext cx="812520" cy="523080"/>
          </a:xfrm>
          <a:prstGeom prst="rect">
            <a:avLst/>
          </a:prstGeom>
          <a:noFill/>
          <a:ln w="36000">
            <a:solidFill>
              <a:srgbClr val="dc143c"/>
            </a:solidFill>
            <a:round/>
          </a:ln>
        </p:spPr>
        <p:txBody>
          <a:bodyPr lIns="108000" rIns="108000" tIns="63000" bIns="63000">
            <a:noAutofit/>
          </a:bodyPr>
          <a:p>
            <a:pPr algn="ctr"/>
            <a:r>
              <a:rPr b="0" lang="it-IT" sz="1400" spc="-1" strike="noStrike">
                <a:latin typeface="Arial"/>
              </a:rPr>
              <a:t>Vertex</a:t>
            </a:r>
            <a:endParaRPr b="0" lang="it-IT" sz="1400" spc="-1" strike="noStrike">
              <a:latin typeface="Arial"/>
            </a:endParaRPr>
          </a:p>
          <a:p>
            <a:pPr algn="ctr"/>
            <a:r>
              <a:rPr b="0" lang="it-IT" sz="1400" spc="-1" strike="noStrike">
                <a:latin typeface="Arial"/>
              </a:rPr>
              <a:t>Tracker</a:t>
            </a:r>
            <a:endParaRPr b="0" lang="it-IT" sz="1400" spc="-1" strike="noStrike">
              <a:latin typeface="Arial"/>
            </a:endParaRPr>
          </a:p>
        </p:txBody>
      </p:sp>
      <p:sp>
        <p:nvSpPr>
          <p:cNvPr id="266" name="TextShape 11"/>
          <p:cNvSpPr txBox="1"/>
          <p:nvPr/>
        </p:nvSpPr>
        <p:spPr>
          <a:xfrm>
            <a:off x="3960000" y="4824000"/>
            <a:ext cx="812520" cy="523080"/>
          </a:xfrm>
          <a:prstGeom prst="rect">
            <a:avLst/>
          </a:prstGeom>
          <a:noFill/>
          <a:ln w="36000">
            <a:solidFill>
              <a:srgbClr val="dc143c"/>
            </a:solidFill>
            <a:round/>
          </a:ln>
        </p:spPr>
        <p:txBody>
          <a:bodyPr lIns="108000" rIns="108000" tIns="63000" bIns="63000">
            <a:noAutofit/>
          </a:bodyPr>
          <a:p>
            <a:pPr algn="ctr"/>
            <a:r>
              <a:rPr b="0" lang="it-IT" sz="1400" spc="-1" strike="noStrike">
                <a:latin typeface="Arial"/>
              </a:rPr>
              <a:t>Inner</a:t>
            </a:r>
            <a:endParaRPr b="0" lang="it-IT" sz="1400" spc="-1" strike="noStrike">
              <a:latin typeface="Arial"/>
            </a:endParaRPr>
          </a:p>
          <a:p>
            <a:pPr algn="ctr"/>
            <a:r>
              <a:rPr b="0" lang="it-IT" sz="1400" spc="-1" strike="noStrike">
                <a:latin typeface="Arial"/>
              </a:rPr>
              <a:t>Tracker</a:t>
            </a:r>
            <a:endParaRPr b="0" lang="it-IT" sz="1400" spc="-1" strike="noStrike">
              <a:latin typeface="Arial"/>
            </a:endParaRPr>
          </a:p>
        </p:txBody>
      </p:sp>
      <p:sp>
        <p:nvSpPr>
          <p:cNvPr id="267" name="TextShape 12"/>
          <p:cNvSpPr txBox="1"/>
          <p:nvPr/>
        </p:nvSpPr>
        <p:spPr>
          <a:xfrm>
            <a:off x="4905360" y="4824000"/>
            <a:ext cx="1557720" cy="523080"/>
          </a:xfrm>
          <a:prstGeom prst="rect">
            <a:avLst/>
          </a:prstGeom>
          <a:noFill/>
          <a:ln w="36000">
            <a:solidFill>
              <a:srgbClr val="dc143c"/>
            </a:solidFill>
            <a:round/>
          </a:ln>
        </p:spPr>
        <p:txBody>
          <a:bodyPr lIns="108000" rIns="108000" tIns="63000" bIns="63000">
            <a:noAutofit/>
          </a:bodyPr>
          <a:p>
            <a:pPr algn="ctr"/>
            <a:r>
              <a:rPr b="0" lang="it-IT" sz="1400" spc="-1" strike="noStrike">
                <a:latin typeface="Arial"/>
              </a:rPr>
              <a:t>Microstrip Silicon</a:t>
            </a:r>
            <a:endParaRPr b="0" lang="it-IT" sz="1400" spc="-1" strike="noStrike">
              <a:latin typeface="Arial"/>
            </a:endParaRPr>
          </a:p>
          <a:p>
            <a:pPr algn="ctr"/>
            <a:r>
              <a:rPr b="0" lang="it-IT" sz="1400" spc="-1" strike="noStrike">
                <a:latin typeface="Arial"/>
              </a:rPr>
              <a:t>Detector</a:t>
            </a:r>
            <a:endParaRPr b="0" lang="it-IT" sz="1400" spc="-1" strike="noStrike">
              <a:latin typeface="Arial"/>
            </a:endParaRPr>
          </a:p>
        </p:txBody>
      </p:sp>
      <p:sp>
        <p:nvSpPr>
          <p:cNvPr id="268" name="Line 13"/>
          <p:cNvSpPr/>
          <p:nvPr/>
        </p:nvSpPr>
        <p:spPr>
          <a:xfrm flipH="1" flipV="1">
            <a:off x="4104000" y="3384000"/>
            <a:ext cx="216000" cy="1440000"/>
          </a:xfrm>
          <a:prstGeom prst="line">
            <a:avLst/>
          </a:prstGeom>
          <a:ln>
            <a:solidFill>
              <a:srgbClr val="dc143c"/>
            </a:solidFill>
            <a:tailEnd len="med" type="triangle" w="med"/>
          </a:ln>
        </p:spPr>
        <p:style>
          <a:lnRef idx="0"/>
          <a:fillRef idx="0"/>
          <a:effectRef idx="0"/>
          <a:fontRef idx="minor"/>
        </p:style>
      </p:sp>
      <p:sp>
        <p:nvSpPr>
          <p:cNvPr id="269" name="Line 14"/>
          <p:cNvSpPr/>
          <p:nvPr/>
        </p:nvSpPr>
        <p:spPr>
          <a:xfrm flipV="1">
            <a:off x="3263040" y="3384360"/>
            <a:ext cx="72000" cy="1440000"/>
          </a:xfrm>
          <a:prstGeom prst="line">
            <a:avLst/>
          </a:prstGeom>
          <a:ln>
            <a:solidFill>
              <a:srgbClr val="dc143c"/>
            </a:solidFill>
            <a:tailEnd len="med" type="triangle" w="med"/>
          </a:ln>
        </p:spPr>
        <p:style>
          <a:lnRef idx="0"/>
          <a:fillRef idx="0"/>
          <a:effectRef idx="0"/>
          <a:fontRef idx="minor"/>
        </p:style>
      </p:sp>
      <p:sp>
        <p:nvSpPr>
          <p:cNvPr id="270" name="Line 15"/>
          <p:cNvSpPr/>
          <p:nvPr/>
        </p:nvSpPr>
        <p:spPr>
          <a:xfrm flipH="1" flipV="1">
            <a:off x="5328000" y="3456000"/>
            <a:ext cx="216000" cy="1368000"/>
          </a:xfrm>
          <a:prstGeom prst="line">
            <a:avLst/>
          </a:prstGeom>
          <a:ln>
            <a:solidFill>
              <a:srgbClr val="dc143c"/>
            </a:solidFill>
            <a:tailEnd len="med" type="triangle" w="med"/>
          </a:ln>
        </p:spPr>
        <p:style>
          <a:lnRef idx="0"/>
          <a:fillRef idx="0"/>
          <a:effectRef idx="0"/>
          <a:fontRef idx="minor"/>
        </p:style>
      </p:sp>
      <p:sp>
        <p:nvSpPr>
          <p:cNvPr id="271" name="TextShape 16"/>
          <p:cNvSpPr txBox="1"/>
          <p:nvPr/>
        </p:nvSpPr>
        <p:spPr>
          <a:xfrm>
            <a:off x="4968000" y="1224000"/>
            <a:ext cx="1134000" cy="523080"/>
          </a:xfrm>
          <a:prstGeom prst="rect">
            <a:avLst/>
          </a:prstGeom>
          <a:noFill/>
          <a:ln w="36000">
            <a:solidFill>
              <a:srgbClr val="dc143c"/>
            </a:solidFill>
            <a:round/>
          </a:ln>
        </p:spPr>
        <p:txBody>
          <a:bodyPr lIns="108000" rIns="108000" tIns="63000" bIns="63000">
            <a:noAutofit/>
          </a:bodyPr>
          <a:p>
            <a:pPr algn="ctr"/>
            <a:r>
              <a:rPr b="0" lang="it-IT" sz="1400" spc="-1" strike="noStrike">
                <a:latin typeface="Arial"/>
              </a:rPr>
              <a:t>Permament</a:t>
            </a:r>
            <a:endParaRPr b="0" lang="it-IT" sz="1400" spc="-1" strike="noStrike">
              <a:latin typeface="Arial"/>
            </a:endParaRPr>
          </a:p>
          <a:p>
            <a:pPr algn="ctr"/>
            <a:r>
              <a:rPr b="0" lang="it-IT" sz="1400" spc="-1" strike="noStrike">
                <a:latin typeface="Arial"/>
              </a:rPr>
              <a:t>Magnets</a:t>
            </a:r>
            <a:endParaRPr b="0" lang="it-IT" sz="1400" spc="-1" strike="noStrike">
              <a:latin typeface="Arial"/>
            </a:endParaRPr>
          </a:p>
        </p:txBody>
      </p:sp>
      <p:sp>
        <p:nvSpPr>
          <p:cNvPr id="272" name="Line 17"/>
          <p:cNvSpPr/>
          <p:nvPr/>
        </p:nvSpPr>
        <p:spPr>
          <a:xfrm flipH="1">
            <a:off x="3744000" y="1440360"/>
            <a:ext cx="1224000" cy="935640"/>
          </a:xfrm>
          <a:prstGeom prst="line">
            <a:avLst/>
          </a:prstGeom>
          <a:ln>
            <a:solidFill>
              <a:srgbClr val="dc143c"/>
            </a:solidFill>
            <a:tailEnd len="med" type="triangle" w="med"/>
          </a:ln>
        </p:spPr>
        <p:style>
          <a:lnRef idx="0"/>
          <a:fillRef idx="0"/>
          <a:effectRef idx="0"/>
          <a:fontRef idx="minor"/>
        </p:style>
      </p:sp>
      <p:sp>
        <p:nvSpPr>
          <p:cNvPr id="273" name="Line 18"/>
          <p:cNvSpPr/>
          <p:nvPr/>
        </p:nvSpPr>
        <p:spPr>
          <a:xfrm flipH="1">
            <a:off x="4464000" y="1440360"/>
            <a:ext cx="504360" cy="791640"/>
          </a:xfrm>
          <a:prstGeom prst="line">
            <a:avLst/>
          </a:prstGeom>
          <a:ln>
            <a:solidFill>
              <a:srgbClr val="dc143c"/>
            </a:solidFill>
            <a:tailEnd len="med" type="triangle" w="med"/>
          </a:ln>
        </p:spPr>
        <p:style>
          <a:lnRef idx="0"/>
          <a:fillRef idx="0"/>
          <a:effectRef idx="0"/>
          <a:fontRef idx="minor"/>
        </p:style>
      </p:sp>
      <p:sp>
        <p:nvSpPr>
          <p:cNvPr id="274" name="CustomShape 19"/>
          <p:cNvSpPr/>
          <p:nvPr/>
        </p:nvSpPr>
        <p:spPr>
          <a:xfrm rot="21588000">
            <a:off x="360720" y="3096000"/>
            <a:ext cx="864000" cy="576000"/>
          </a:xfrm>
          <a:custGeom>
            <a:avLst/>
            <a:gdLst/>
            <a:ahLst/>
            <a:rect l="0" t="0" r="r" b="b"/>
            <a:pathLst>
              <a:path w="2402" h="1601">
                <a:moveTo>
                  <a:pt x="1" y="399"/>
                </a:moveTo>
                <a:lnTo>
                  <a:pt x="1801" y="400"/>
                </a:lnTo>
                <a:lnTo>
                  <a:pt x="1800" y="0"/>
                </a:lnTo>
                <a:lnTo>
                  <a:pt x="2401" y="800"/>
                </a:lnTo>
                <a:lnTo>
                  <a:pt x="1800" y="1600"/>
                </a:lnTo>
                <a:lnTo>
                  <a:pt x="1800" y="1200"/>
                </a:lnTo>
                <a:lnTo>
                  <a:pt x="0" y="1199"/>
                </a:lnTo>
                <a:lnTo>
                  <a:pt x="1" y="399"/>
                </a:lnTo>
              </a:path>
            </a:pathLst>
          </a:custGeom>
          <a:solidFill>
            <a:srgbClr val="f08080"/>
          </a:solidFill>
          <a:ln>
            <a:solidFill>
              <a:srgbClr val="999999"/>
            </a:solidFill>
          </a:ln>
        </p:spPr>
        <p:style>
          <a:lnRef idx="0"/>
          <a:fillRef idx="0"/>
          <a:effectRef idx="0"/>
          <a:fontRef idx="minor"/>
        </p:style>
      </p:sp>
      <p:sp>
        <p:nvSpPr>
          <p:cNvPr id="275" name="TextShape 20"/>
          <p:cNvSpPr txBox="1"/>
          <p:nvPr/>
        </p:nvSpPr>
        <p:spPr>
          <a:xfrm>
            <a:off x="216000" y="2821680"/>
            <a:ext cx="828360" cy="346320"/>
          </a:xfrm>
          <a:prstGeom prst="rect">
            <a:avLst/>
          </a:prstGeom>
          <a:noFill/>
          <a:ln>
            <a:noFill/>
          </a:ln>
        </p:spPr>
        <p:txBody>
          <a:bodyPr lIns="90000" rIns="90000" tIns="45000" bIns="45000">
            <a:noAutofit/>
          </a:bodyPr>
          <a:p>
            <a:r>
              <a:rPr b="0" lang="it-IT" sz="1800" spc="-1" strike="noStrike">
                <a:latin typeface="Arial"/>
              </a:rPr>
              <a:t>BEAM</a:t>
            </a:r>
            <a:endParaRPr b="0" lang="it-IT" sz="1800" spc="-1" strike="noStrike">
              <a:latin typeface="Arial"/>
            </a:endParaRPr>
          </a:p>
        </p:txBody>
      </p:sp>
      <p:sp>
        <p:nvSpPr>
          <p:cNvPr id="276" name="TextShape 21"/>
          <p:cNvSpPr txBox="1"/>
          <p:nvPr/>
        </p:nvSpPr>
        <p:spPr>
          <a:xfrm>
            <a:off x="10728000" y="3168000"/>
            <a:ext cx="655200" cy="346320"/>
          </a:xfrm>
          <a:prstGeom prst="rect">
            <a:avLst/>
          </a:prstGeom>
          <a:noFill/>
          <a:ln>
            <a:noFill/>
          </a:ln>
        </p:spPr>
        <p:txBody>
          <a:bodyPr lIns="90000" rIns="90000" tIns="45000" bIns="45000">
            <a:noAutofit/>
          </a:bodyPr>
          <a:p>
            <a:r>
              <a:rPr b="0" lang="it-IT" sz="1800" spc="-1" strike="noStrike">
                <a:latin typeface="Arial"/>
              </a:rPr>
              <a:t>z</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Line 1"/>
          <p:cNvSpPr/>
          <p:nvPr/>
        </p:nvSpPr>
        <p:spPr>
          <a:xfrm flipV="1">
            <a:off x="1337760" y="3096000"/>
            <a:ext cx="9750240" cy="288000"/>
          </a:xfrm>
          <a:prstGeom prst="line">
            <a:avLst/>
          </a:prstGeom>
          <a:ln w="36000">
            <a:solidFill>
              <a:srgbClr val="111111"/>
            </a:solidFill>
            <a:prstDash val="sysDot"/>
            <a:round/>
          </a:ln>
        </p:spPr>
        <p:style>
          <a:lnRef idx="0"/>
          <a:fillRef idx="0"/>
          <a:effectRef idx="0"/>
          <a:fontRef idx="minor"/>
        </p:style>
      </p:sp>
      <p:pic>
        <p:nvPicPr>
          <p:cNvPr id="278" name="" descr=""/>
          <p:cNvPicPr/>
          <p:nvPr/>
        </p:nvPicPr>
        <p:blipFill>
          <a:blip r:embed="rId1"/>
          <a:srcRect l="2544" t="12055" r="0" b="27628"/>
          <a:stretch/>
        </p:blipFill>
        <p:spPr>
          <a:xfrm>
            <a:off x="1728000" y="1440360"/>
            <a:ext cx="8260920" cy="3239640"/>
          </a:xfrm>
          <a:prstGeom prst="rect">
            <a:avLst/>
          </a:prstGeom>
          <a:ln>
            <a:noFill/>
          </a:ln>
        </p:spPr>
      </p:pic>
      <p:grpSp>
        <p:nvGrpSpPr>
          <p:cNvPr id="279" name="Group 2"/>
          <p:cNvGrpSpPr/>
          <p:nvPr/>
        </p:nvGrpSpPr>
        <p:grpSpPr>
          <a:xfrm>
            <a:off x="0" y="6535080"/>
            <a:ext cx="12191760" cy="331560"/>
            <a:chOff x="0" y="6535080"/>
            <a:chExt cx="12191760" cy="331560"/>
          </a:xfrm>
        </p:grpSpPr>
        <p:sp>
          <p:nvSpPr>
            <p:cNvPr id="280" name="CustomShape 3"/>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281" name="CustomShape 4"/>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282" name="TextShape 5"/>
          <p:cNvSpPr txBox="1"/>
          <p:nvPr/>
        </p:nvSpPr>
        <p:spPr>
          <a:xfrm>
            <a:off x="1800000" y="3060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The FOOT detector</a:t>
            </a:r>
            <a:endParaRPr b="0" lang="it-IT" sz="6000" spc="-1" strike="noStrike">
              <a:solidFill>
                <a:srgbClr val="000000"/>
              </a:solidFill>
              <a:latin typeface="Calibri"/>
            </a:endParaRPr>
          </a:p>
        </p:txBody>
      </p:sp>
      <p:sp>
        <p:nvSpPr>
          <p:cNvPr id="283" name="CustomShape 6"/>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B8CE21CA-C6A7-4C63-BB89-93F319BB9EB3}" type="slidenum">
              <a:rPr b="0" lang="it-IT" sz="1200" spc="-1" strike="noStrike">
                <a:solidFill>
                  <a:srgbClr val="ffffff"/>
                </a:solidFill>
                <a:latin typeface="Calibri"/>
              </a:rPr>
              <a:t>&lt;numero&gt;</a:t>
            </a:fld>
            <a:endParaRPr b="0" lang="it-IT" sz="1200" spc="-1" strike="noStrike">
              <a:latin typeface="Arial"/>
            </a:endParaRPr>
          </a:p>
        </p:txBody>
      </p:sp>
      <p:sp>
        <p:nvSpPr>
          <p:cNvPr id="284" name="TextShape 7"/>
          <p:cNvSpPr txBox="1"/>
          <p:nvPr/>
        </p:nvSpPr>
        <p:spPr>
          <a:xfrm>
            <a:off x="7778520" y="5701680"/>
            <a:ext cx="2157480" cy="346320"/>
          </a:xfrm>
          <a:prstGeom prst="rect">
            <a:avLst/>
          </a:prstGeom>
          <a:noFill/>
          <a:ln>
            <a:noFill/>
          </a:ln>
        </p:spPr>
        <p:txBody>
          <a:bodyPr lIns="90000" rIns="90000" tIns="45000" bIns="45000">
            <a:noAutofit/>
          </a:bodyPr>
          <a:p>
            <a:r>
              <a:rPr b="0" lang="it-IT" sz="1800" spc="-1" strike="noStrike">
                <a:highlight>
                  <a:srgbClr val="d4ea6b"/>
                </a:highlight>
                <a:latin typeface="Arial"/>
              </a:rPr>
              <a:t>Downstream region</a:t>
            </a:r>
            <a:endParaRPr b="0" lang="it-IT" sz="1800" spc="-1" strike="noStrike">
              <a:highlight>
                <a:srgbClr val="d4ea6b"/>
              </a:highlight>
              <a:latin typeface="Arial"/>
            </a:endParaRPr>
          </a:p>
        </p:txBody>
      </p:sp>
      <p:sp>
        <p:nvSpPr>
          <p:cNvPr id="285" name="TextShape 8"/>
          <p:cNvSpPr txBox="1"/>
          <p:nvPr/>
        </p:nvSpPr>
        <p:spPr>
          <a:xfrm>
            <a:off x="7920000" y="4824000"/>
            <a:ext cx="899640" cy="324720"/>
          </a:xfrm>
          <a:prstGeom prst="rect">
            <a:avLst/>
          </a:prstGeom>
          <a:noFill/>
          <a:ln w="36000">
            <a:solidFill>
              <a:srgbClr val="3faf46"/>
            </a:solidFill>
            <a:round/>
          </a:ln>
        </p:spPr>
        <p:txBody>
          <a:bodyPr lIns="108000" rIns="108000" tIns="63000" bIns="63000">
            <a:noAutofit/>
          </a:bodyPr>
          <a:p>
            <a:pPr algn="ctr"/>
            <a:r>
              <a:rPr b="0" lang="it-IT" sz="1400" spc="-1" strike="noStrike">
                <a:latin typeface="Arial"/>
              </a:rPr>
              <a:t>ToF Wall</a:t>
            </a:r>
            <a:endParaRPr b="0" lang="it-IT" sz="1400" spc="-1" strike="noStrike">
              <a:latin typeface="Arial"/>
            </a:endParaRPr>
          </a:p>
        </p:txBody>
      </p:sp>
      <p:sp>
        <p:nvSpPr>
          <p:cNvPr id="286" name="Line 9"/>
          <p:cNvSpPr/>
          <p:nvPr/>
        </p:nvSpPr>
        <p:spPr>
          <a:xfrm flipH="1" flipV="1">
            <a:off x="8208000" y="4248000"/>
            <a:ext cx="144000" cy="576000"/>
          </a:xfrm>
          <a:prstGeom prst="line">
            <a:avLst/>
          </a:prstGeom>
          <a:ln>
            <a:solidFill>
              <a:srgbClr val="3faf46"/>
            </a:solidFill>
            <a:tailEnd len="med" type="triangle" w="med"/>
          </a:ln>
        </p:spPr>
        <p:style>
          <a:lnRef idx="0"/>
          <a:fillRef idx="0"/>
          <a:effectRef idx="0"/>
          <a:fontRef idx="minor"/>
        </p:style>
      </p:sp>
      <p:sp>
        <p:nvSpPr>
          <p:cNvPr id="287" name="TextShape 10"/>
          <p:cNvSpPr txBox="1"/>
          <p:nvPr/>
        </p:nvSpPr>
        <p:spPr>
          <a:xfrm>
            <a:off x="10404360" y="1043280"/>
            <a:ext cx="1135800" cy="324720"/>
          </a:xfrm>
          <a:prstGeom prst="rect">
            <a:avLst/>
          </a:prstGeom>
          <a:noFill/>
          <a:ln w="36000">
            <a:solidFill>
              <a:srgbClr val="3faf46"/>
            </a:solidFill>
            <a:round/>
          </a:ln>
        </p:spPr>
        <p:txBody>
          <a:bodyPr lIns="108000" rIns="108000" tIns="63000" bIns="63000">
            <a:noAutofit/>
          </a:bodyPr>
          <a:p>
            <a:pPr algn="ctr"/>
            <a:r>
              <a:rPr b="0" lang="it-IT" sz="1400" spc="-1" strike="noStrike">
                <a:latin typeface="Arial"/>
              </a:rPr>
              <a:t>Calorimeter</a:t>
            </a:r>
            <a:endParaRPr b="0" lang="it-IT" sz="1400" spc="-1" strike="noStrike">
              <a:latin typeface="Arial"/>
            </a:endParaRPr>
          </a:p>
        </p:txBody>
      </p:sp>
      <p:sp>
        <p:nvSpPr>
          <p:cNvPr id="288" name="Line 11"/>
          <p:cNvSpPr/>
          <p:nvPr/>
        </p:nvSpPr>
        <p:spPr>
          <a:xfrm flipH="1">
            <a:off x="9864000" y="1368000"/>
            <a:ext cx="972360" cy="1008000"/>
          </a:xfrm>
          <a:prstGeom prst="line">
            <a:avLst/>
          </a:prstGeom>
          <a:ln>
            <a:solidFill>
              <a:srgbClr val="3faf46"/>
            </a:solidFill>
            <a:tailEnd len="med" type="triangle" w="med"/>
          </a:ln>
        </p:spPr>
        <p:style>
          <a:lnRef idx="0"/>
          <a:fillRef idx="0"/>
          <a:effectRef idx="0"/>
          <a:fontRef idx="minor"/>
        </p:style>
      </p:sp>
      <p:sp>
        <p:nvSpPr>
          <p:cNvPr id="289" name="CustomShape 12"/>
          <p:cNvSpPr/>
          <p:nvPr/>
        </p:nvSpPr>
        <p:spPr>
          <a:xfrm rot="21588000">
            <a:off x="360720" y="3096000"/>
            <a:ext cx="864000" cy="576000"/>
          </a:xfrm>
          <a:custGeom>
            <a:avLst/>
            <a:gdLst/>
            <a:ahLst/>
            <a:rect l="0" t="0" r="r" b="b"/>
            <a:pathLst>
              <a:path w="2402" h="1601">
                <a:moveTo>
                  <a:pt x="1" y="399"/>
                </a:moveTo>
                <a:lnTo>
                  <a:pt x="1801" y="400"/>
                </a:lnTo>
                <a:lnTo>
                  <a:pt x="1800" y="0"/>
                </a:lnTo>
                <a:lnTo>
                  <a:pt x="2401" y="800"/>
                </a:lnTo>
                <a:lnTo>
                  <a:pt x="1800" y="1600"/>
                </a:lnTo>
                <a:lnTo>
                  <a:pt x="1800" y="1200"/>
                </a:lnTo>
                <a:lnTo>
                  <a:pt x="0" y="1199"/>
                </a:lnTo>
                <a:lnTo>
                  <a:pt x="1" y="399"/>
                </a:lnTo>
              </a:path>
            </a:pathLst>
          </a:custGeom>
          <a:solidFill>
            <a:srgbClr val="f08080"/>
          </a:solidFill>
          <a:ln>
            <a:solidFill>
              <a:srgbClr val="999999"/>
            </a:solidFill>
          </a:ln>
        </p:spPr>
        <p:style>
          <a:lnRef idx="0"/>
          <a:fillRef idx="0"/>
          <a:effectRef idx="0"/>
          <a:fontRef idx="minor"/>
        </p:style>
      </p:sp>
      <p:sp>
        <p:nvSpPr>
          <p:cNvPr id="290" name="TextShape 13"/>
          <p:cNvSpPr txBox="1"/>
          <p:nvPr/>
        </p:nvSpPr>
        <p:spPr>
          <a:xfrm>
            <a:off x="216000" y="2821680"/>
            <a:ext cx="828360" cy="346320"/>
          </a:xfrm>
          <a:prstGeom prst="rect">
            <a:avLst/>
          </a:prstGeom>
          <a:noFill/>
          <a:ln>
            <a:noFill/>
          </a:ln>
        </p:spPr>
        <p:txBody>
          <a:bodyPr lIns="90000" rIns="90000" tIns="45000" bIns="45000">
            <a:noAutofit/>
          </a:bodyPr>
          <a:p>
            <a:r>
              <a:rPr b="0" lang="it-IT" sz="1800" spc="-1" strike="noStrike">
                <a:latin typeface="Arial"/>
              </a:rPr>
              <a:t>BEAM</a:t>
            </a:r>
            <a:endParaRPr b="0" lang="it-IT" sz="1800" spc="-1" strike="noStrike">
              <a:latin typeface="Arial"/>
            </a:endParaRPr>
          </a:p>
        </p:txBody>
      </p:sp>
      <p:sp>
        <p:nvSpPr>
          <p:cNvPr id="291" name="TextShape 14"/>
          <p:cNvSpPr txBox="1"/>
          <p:nvPr/>
        </p:nvSpPr>
        <p:spPr>
          <a:xfrm>
            <a:off x="10728000" y="3168000"/>
            <a:ext cx="655200" cy="346320"/>
          </a:xfrm>
          <a:prstGeom prst="rect">
            <a:avLst/>
          </a:prstGeom>
          <a:noFill/>
          <a:ln>
            <a:noFill/>
          </a:ln>
        </p:spPr>
        <p:txBody>
          <a:bodyPr lIns="90000" rIns="90000" tIns="45000" bIns="45000">
            <a:noAutofit/>
          </a:bodyPr>
          <a:p>
            <a:r>
              <a:rPr b="0" lang="it-IT" sz="1800" spc="-1" strike="noStrike">
                <a:latin typeface="Arial"/>
              </a:rPr>
              <a:t>z</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Line 1"/>
          <p:cNvSpPr/>
          <p:nvPr/>
        </p:nvSpPr>
        <p:spPr>
          <a:xfrm flipV="1">
            <a:off x="1337760" y="3096000"/>
            <a:ext cx="9750240" cy="288000"/>
          </a:xfrm>
          <a:prstGeom prst="line">
            <a:avLst/>
          </a:prstGeom>
          <a:ln w="36000">
            <a:solidFill>
              <a:srgbClr val="111111"/>
            </a:solidFill>
            <a:prstDash val="sysDot"/>
            <a:round/>
          </a:ln>
        </p:spPr>
        <p:style>
          <a:lnRef idx="0"/>
          <a:fillRef idx="0"/>
          <a:effectRef idx="0"/>
          <a:fontRef idx="minor"/>
        </p:style>
      </p:sp>
      <p:pic>
        <p:nvPicPr>
          <p:cNvPr id="293" name="" descr=""/>
          <p:cNvPicPr/>
          <p:nvPr/>
        </p:nvPicPr>
        <p:blipFill>
          <a:blip r:embed="rId1"/>
          <a:srcRect l="2544" t="12055" r="0" b="27628"/>
          <a:stretch/>
        </p:blipFill>
        <p:spPr>
          <a:xfrm>
            <a:off x="1728000" y="1440360"/>
            <a:ext cx="8260920" cy="3239640"/>
          </a:xfrm>
          <a:prstGeom prst="rect">
            <a:avLst/>
          </a:prstGeom>
          <a:ln>
            <a:noFill/>
          </a:ln>
        </p:spPr>
      </p:pic>
      <p:grpSp>
        <p:nvGrpSpPr>
          <p:cNvPr id="294" name="Group 2"/>
          <p:cNvGrpSpPr/>
          <p:nvPr/>
        </p:nvGrpSpPr>
        <p:grpSpPr>
          <a:xfrm>
            <a:off x="0" y="6535080"/>
            <a:ext cx="12191760" cy="331560"/>
            <a:chOff x="0" y="6535080"/>
            <a:chExt cx="12191760" cy="331560"/>
          </a:xfrm>
        </p:grpSpPr>
        <p:sp>
          <p:nvSpPr>
            <p:cNvPr id="295" name="CustomShape 3"/>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296" name="CustomShape 4"/>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297" name="TextShape 5"/>
          <p:cNvSpPr txBox="1"/>
          <p:nvPr/>
        </p:nvSpPr>
        <p:spPr>
          <a:xfrm>
            <a:off x="1800000" y="3060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The FOOT detector</a:t>
            </a:r>
            <a:endParaRPr b="0" lang="it-IT" sz="6000" spc="-1" strike="noStrike">
              <a:solidFill>
                <a:srgbClr val="000000"/>
              </a:solidFill>
              <a:latin typeface="Calibri"/>
            </a:endParaRPr>
          </a:p>
        </p:txBody>
      </p:sp>
      <p:sp>
        <p:nvSpPr>
          <p:cNvPr id="298" name="CustomShape 6"/>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156AC2E9-1912-4BBD-A2D0-EA0FF37E02DF}" type="slidenum">
              <a:rPr b="0" lang="it-IT" sz="1200" spc="-1" strike="noStrike">
                <a:solidFill>
                  <a:srgbClr val="ffffff"/>
                </a:solidFill>
                <a:latin typeface="Calibri"/>
              </a:rPr>
              <a:t>&lt;numero&gt;</a:t>
            </a:fld>
            <a:endParaRPr b="0" lang="it-IT" sz="1200" spc="-1" strike="noStrike">
              <a:latin typeface="Arial"/>
            </a:endParaRPr>
          </a:p>
        </p:txBody>
      </p:sp>
      <p:sp>
        <p:nvSpPr>
          <p:cNvPr id="299" name="TextShape 7"/>
          <p:cNvSpPr txBox="1"/>
          <p:nvPr/>
        </p:nvSpPr>
        <p:spPr>
          <a:xfrm>
            <a:off x="1296000" y="5688000"/>
            <a:ext cx="1892160" cy="346320"/>
          </a:xfrm>
          <a:prstGeom prst="rect">
            <a:avLst/>
          </a:prstGeom>
          <a:noFill/>
          <a:ln>
            <a:noFill/>
          </a:ln>
        </p:spPr>
        <p:txBody>
          <a:bodyPr lIns="90000" rIns="90000" tIns="45000" bIns="45000">
            <a:noAutofit/>
          </a:bodyPr>
          <a:p>
            <a:r>
              <a:rPr b="0" lang="it-IT" sz="1800" spc="-1" strike="noStrike">
                <a:highlight>
                  <a:srgbClr val="afeeee"/>
                </a:highlight>
                <a:latin typeface="Arial"/>
              </a:rPr>
              <a:t>Pre-target region</a:t>
            </a:r>
            <a:endParaRPr b="0" lang="it-IT" sz="1800" spc="-1" strike="noStrike">
              <a:highlight>
                <a:srgbClr val="afeeee"/>
              </a:highlight>
              <a:latin typeface="Arial"/>
            </a:endParaRPr>
          </a:p>
        </p:txBody>
      </p:sp>
      <p:sp>
        <p:nvSpPr>
          <p:cNvPr id="300" name="TextShape 8"/>
          <p:cNvSpPr txBox="1"/>
          <p:nvPr/>
        </p:nvSpPr>
        <p:spPr>
          <a:xfrm>
            <a:off x="3441240" y="5701680"/>
            <a:ext cx="1742760" cy="346320"/>
          </a:xfrm>
          <a:prstGeom prst="rect">
            <a:avLst/>
          </a:prstGeom>
          <a:noFill/>
          <a:ln>
            <a:noFill/>
          </a:ln>
        </p:spPr>
        <p:txBody>
          <a:bodyPr lIns="90000" rIns="90000" tIns="45000" bIns="45000">
            <a:noAutofit/>
          </a:bodyPr>
          <a:p>
            <a:r>
              <a:rPr b="0" lang="it-IT" sz="1800" spc="-1" strike="noStrike">
                <a:highlight>
                  <a:srgbClr val="f08080"/>
                </a:highlight>
                <a:latin typeface="Arial"/>
              </a:rPr>
              <a:t>Tracking region</a:t>
            </a:r>
            <a:endParaRPr b="0" lang="it-IT" sz="1800" spc="-1" strike="noStrike">
              <a:highlight>
                <a:srgbClr val="f08080"/>
              </a:highlight>
              <a:latin typeface="Arial"/>
            </a:endParaRPr>
          </a:p>
        </p:txBody>
      </p:sp>
      <p:sp>
        <p:nvSpPr>
          <p:cNvPr id="301" name="TextShape 9"/>
          <p:cNvSpPr txBox="1"/>
          <p:nvPr/>
        </p:nvSpPr>
        <p:spPr>
          <a:xfrm>
            <a:off x="7778520" y="5701680"/>
            <a:ext cx="2157480" cy="346320"/>
          </a:xfrm>
          <a:prstGeom prst="rect">
            <a:avLst/>
          </a:prstGeom>
          <a:noFill/>
          <a:ln>
            <a:noFill/>
          </a:ln>
        </p:spPr>
        <p:txBody>
          <a:bodyPr lIns="90000" rIns="90000" tIns="45000" bIns="45000">
            <a:noAutofit/>
          </a:bodyPr>
          <a:p>
            <a:r>
              <a:rPr b="0" lang="it-IT" sz="1800" spc="-1" strike="noStrike">
                <a:highlight>
                  <a:srgbClr val="d4ea6b"/>
                </a:highlight>
                <a:latin typeface="Arial"/>
              </a:rPr>
              <a:t>Downstream region</a:t>
            </a:r>
            <a:endParaRPr b="0" lang="it-IT" sz="1800" spc="-1" strike="noStrike">
              <a:highlight>
                <a:srgbClr val="d4ea6b"/>
              </a:highlight>
              <a:latin typeface="Arial"/>
            </a:endParaRPr>
          </a:p>
        </p:txBody>
      </p:sp>
      <p:sp>
        <p:nvSpPr>
          <p:cNvPr id="302" name="TextShape 10"/>
          <p:cNvSpPr txBox="1"/>
          <p:nvPr/>
        </p:nvSpPr>
        <p:spPr>
          <a:xfrm>
            <a:off x="950760" y="1915200"/>
            <a:ext cx="84924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Start</a:t>
            </a:r>
            <a:endParaRPr b="0" lang="it-IT" sz="1400" spc="-1" strike="noStrike">
              <a:latin typeface="Arial"/>
            </a:endParaRPr>
          </a:p>
          <a:p>
            <a:pPr algn="ctr"/>
            <a:r>
              <a:rPr b="0" lang="it-IT" sz="1400" spc="-1" strike="noStrike">
                <a:latin typeface="Arial"/>
              </a:rPr>
              <a:t>Counter</a:t>
            </a:r>
            <a:endParaRPr b="0" lang="it-IT" sz="1400" spc="-1" strike="noStrike">
              <a:latin typeface="Arial"/>
            </a:endParaRPr>
          </a:p>
        </p:txBody>
      </p:sp>
      <p:sp>
        <p:nvSpPr>
          <p:cNvPr id="303" name="Line 11"/>
          <p:cNvSpPr/>
          <p:nvPr/>
        </p:nvSpPr>
        <p:spPr>
          <a:xfrm>
            <a:off x="1368000" y="2438280"/>
            <a:ext cx="360000" cy="657720"/>
          </a:xfrm>
          <a:prstGeom prst="line">
            <a:avLst/>
          </a:prstGeom>
          <a:ln>
            <a:solidFill>
              <a:srgbClr val="3465a4"/>
            </a:solidFill>
            <a:tailEnd len="med" type="triangle" w="med"/>
          </a:ln>
        </p:spPr>
        <p:style>
          <a:lnRef idx="0"/>
          <a:fillRef idx="0"/>
          <a:effectRef idx="0"/>
          <a:fontRef idx="minor"/>
        </p:style>
      </p:sp>
      <p:sp>
        <p:nvSpPr>
          <p:cNvPr id="304" name="TextShape 12"/>
          <p:cNvSpPr txBox="1"/>
          <p:nvPr/>
        </p:nvSpPr>
        <p:spPr>
          <a:xfrm>
            <a:off x="2088000" y="1908360"/>
            <a:ext cx="80964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Beam</a:t>
            </a:r>
            <a:endParaRPr b="0" lang="it-IT" sz="1400" spc="-1" strike="noStrike">
              <a:latin typeface="Arial"/>
            </a:endParaRPr>
          </a:p>
          <a:p>
            <a:pPr algn="ctr"/>
            <a:r>
              <a:rPr b="0" lang="it-IT" sz="1400" spc="-1" strike="noStrike">
                <a:latin typeface="Arial"/>
              </a:rPr>
              <a:t>monitor</a:t>
            </a:r>
            <a:endParaRPr b="0" lang="it-IT" sz="1400" spc="-1" strike="noStrike">
              <a:latin typeface="Arial"/>
            </a:endParaRPr>
          </a:p>
        </p:txBody>
      </p:sp>
      <p:sp>
        <p:nvSpPr>
          <p:cNvPr id="305" name="Line 13"/>
          <p:cNvSpPr/>
          <p:nvPr/>
        </p:nvSpPr>
        <p:spPr>
          <a:xfrm>
            <a:off x="2448000" y="2431080"/>
            <a:ext cx="144000" cy="340920"/>
          </a:xfrm>
          <a:prstGeom prst="line">
            <a:avLst/>
          </a:prstGeom>
          <a:ln>
            <a:solidFill>
              <a:srgbClr val="3465a4"/>
            </a:solidFill>
            <a:tailEnd len="med" type="triangle" w="med"/>
          </a:ln>
        </p:spPr>
        <p:style>
          <a:lnRef idx="0"/>
          <a:fillRef idx="0"/>
          <a:effectRef idx="0"/>
          <a:fontRef idx="minor"/>
        </p:style>
      </p:sp>
      <p:sp>
        <p:nvSpPr>
          <p:cNvPr id="306" name="TextShape 14"/>
          <p:cNvSpPr txBox="1"/>
          <p:nvPr/>
        </p:nvSpPr>
        <p:spPr>
          <a:xfrm>
            <a:off x="2817360" y="1296000"/>
            <a:ext cx="710640" cy="324720"/>
          </a:xfrm>
          <a:prstGeom prst="rect">
            <a:avLst/>
          </a:prstGeom>
          <a:noFill/>
          <a:ln w="36000">
            <a:solidFill>
              <a:srgbClr val="7b3d00"/>
            </a:solidFill>
            <a:round/>
          </a:ln>
        </p:spPr>
        <p:txBody>
          <a:bodyPr lIns="108000" rIns="108000" tIns="63000" bIns="63000">
            <a:noAutofit/>
          </a:bodyPr>
          <a:p>
            <a:pPr algn="ctr"/>
            <a:r>
              <a:rPr b="0" lang="it-IT" sz="1400" spc="-1" strike="noStrike">
                <a:latin typeface="Arial"/>
              </a:rPr>
              <a:t>Target</a:t>
            </a:r>
            <a:endParaRPr b="0" lang="it-IT" sz="1400" spc="-1" strike="noStrike">
              <a:latin typeface="Arial"/>
            </a:endParaRPr>
          </a:p>
        </p:txBody>
      </p:sp>
      <p:sp>
        <p:nvSpPr>
          <p:cNvPr id="307" name="Line 15"/>
          <p:cNvSpPr/>
          <p:nvPr/>
        </p:nvSpPr>
        <p:spPr>
          <a:xfrm>
            <a:off x="3168000" y="1620720"/>
            <a:ext cx="72000" cy="1547280"/>
          </a:xfrm>
          <a:prstGeom prst="line">
            <a:avLst/>
          </a:prstGeom>
          <a:ln>
            <a:solidFill>
              <a:srgbClr val="7b3d00"/>
            </a:solidFill>
            <a:tailEnd len="med" type="triangle" w="med"/>
          </a:ln>
        </p:spPr>
        <p:style>
          <a:lnRef idx="0"/>
          <a:fillRef idx="0"/>
          <a:effectRef idx="0"/>
          <a:fontRef idx="minor"/>
        </p:style>
      </p:sp>
      <p:sp>
        <p:nvSpPr>
          <p:cNvPr id="308" name="TextShape 16"/>
          <p:cNvSpPr txBox="1"/>
          <p:nvPr/>
        </p:nvSpPr>
        <p:spPr>
          <a:xfrm>
            <a:off x="2889360" y="4824000"/>
            <a:ext cx="812520" cy="523080"/>
          </a:xfrm>
          <a:prstGeom prst="rect">
            <a:avLst/>
          </a:prstGeom>
          <a:noFill/>
          <a:ln w="36000">
            <a:solidFill>
              <a:srgbClr val="dc143c"/>
            </a:solidFill>
            <a:round/>
          </a:ln>
        </p:spPr>
        <p:txBody>
          <a:bodyPr lIns="108000" rIns="108000" tIns="63000" bIns="63000">
            <a:noAutofit/>
          </a:bodyPr>
          <a:p>
            <a:pPr algn="ctr"/>
            <a:r>
              <a:rPr b="0" lang="it-IT" sz="1400" spc="-1" strike="noStrike">
                <a:latin typeface="Arial"/>
              </a:rPr>
              <a:t>Vertex</a:t>
            </a:r>
            <a:endParaRPr b="0" lang="it-IT" sz="1400" spc="-1" strike="noStrike">
              <a:latin typeface="Arial"/>
            </a:endParaRPr>
          </a:p>
          <a:p>
            <a:pPr algn="ctr"/>
            <a:r>
              <a:rPr b="0" lang="it-IT" sz="1400" spc="-1" strike="noStrike">
                <a:latin typeface="Arial"/>
              </a:rPr>
              <a:t>Tracker</a:t>
            </a:r>
            <a:endParaRPr b="0" lang="it-IT" sz="1400" spc="-1" strike="noStrike">
              <a:latin typeface="Arial"/>
            </a:endParaRPr>
          </a:p>
        </p:txBody>
      </p:sp>
      <p:sp>
        <p:nvSpPr>
          <p:cNvPr id="309" name="TextShape 17"/>
          <p:cNvSpPr txBox="1"/>
          <p:nvPr/>
        </p:nvSpPr>
        <p:spPr>
          <a:xfrm>
            <a:off x="3960000" y="4824000"/>
            <a:ext cx="812520" cy="523080"/>
          </a:xfrm>
          <a:prstGeom prst="rect">
            <a:avLst/>
          </a:prstGeom>
          <a:noFill/>
          <a:ln w="36000">
            <a:solidFill>
              <a:srgbClr val="dc143c"/>
            </a:solidFill>
            <a:round/>
          </a:ln>
        </p:spPr>
        <p:txBody>
          <a:bodyPr lIns="108000" rIns="108000" tIns="63000" bIns="63000">
            <a:noAutofit/>
          </a:bodyPr>
          <a:p>
            <a:pPr algn="ctr"/>
            <a:r>
              <a:rPr b="0" lang="it-IT" sz="1400" spc="-1" strike="noStrike">
                <a:latin typeface="Arial"/>
              </a:rPr>
              <a:t>Inner</a:t>
            </a:r>
            <a:endParaRPr b="0" lang="it-IT" sz="1400" spc="-1" strike="noStrike">
              <a:latin typeface="Arial"/>
            </a:endParaRPr>
          </a:p>
          <a:p>
            <a:pPr algn="ctr"/>
            <a:r>
              <a:rPr b="0" lang="it-IT" sz="1400" spc="-1" strike="noStrike">
                <a:latin typeface="Arial"/>
              </a:rPr>
              <a:t>Tracker</a:t>
            </a:r>
            <a:endParaRPr b="0" lang="it-IT" sz="1400" spc="-1" strike="noStrike">
              <a:latin typeface="Arial"/>
            </a:endParaRPr>
          </a:p>
        </p:txBody>
      </p:sp>
      <p:sp>
        <p:nvSpPr>
          <p:cNvPr id="310" name="TextShape 18"/>
          <p:cNvSpPr txBox="1"/>
          <p:nvPr/>
        </p:nvSpPr>
        <p:spPr>
          <a:xfrm>
            <a:off x="4905360" y="4824000"/>
            <a:ext cx="1557720" cy="523080"/>
          </a:xfrm>
          <a:prstGeom prst="rect">
            <a:avLst/>
          </a:prstGeom>
          <a:noFill/>
          <a:ln w="36000">
            <a:solidFill>
              <a:srgbClr val="dc143c"/>
            </a:solidFill>
            <a:round/>
          </a:ln>
        </p:spPr>
        <p:txBody>
          <a:bodyPr lIns="108000" rIns="108000" tIns="63000" bIns="63000">
            <a:noAutofit/>
          </a:bodyPr>
          <a:p>
            <a:pPr algn="ctr"/>
            <a:r>
              <a:rPr b="0" lang="it-IT" sz="1400" spc="-1" strike="noStrike">
                <a:latin typeface="Arial"/>
              </a:rPr>
              <a:t>Microstrip Silicon</a:t>
            </a:r>
            <a:endParaRPr b="0" lang="it-IT" sz="1400" spc="-1" strike="noStrike">
              <a:latin typeface="Arial"/>
            </a:endParaRPr>
          </a:p>
          <a:p>
            <a:pPr algn="ctr"/>
            <a:r>
              <a:rPr b="0" lang="it-IT" sz="1400" spc="-1" strike="noStrike">
                <a:latin typeface="Arial"/>
              </a:rPr>
              <a:t>Detector</a:t>
            </a:r>
            <a:endParaRPr b="0" lang="it-IT" sz="1400" spc="-1" strike="noStrike">
              <a:latin typeface="Arial"/>
            </a:endParaRPr>
          </a:p>
        </p:txBody>
      </p:sp>
      <p:sp>
        <p:nvSpPr>
          <p:cNvPr id="311" name="Line 19"/>
          <p:cNvSpPr/>
          <p:nvPr/>
        </p:nvSpPr>
        <p:spPr>
          <a:xfrm flipH="1" flipV="1">
            <a:off x="4104000" y="3384000"/>
            <a:ext cx="216000" cy="1440000"/>
          </a:xfrm>
          <a:prstGeom prst="line">
            <a:avLst/>
          </a:prstGeom>
          <a:ln>
            <a:solidFill>
              <a:srgbClr val="dc143c"/>
            </a:solidFill>
            <a:tailEnd len="med" type="triangle" w="med"/>
          </a:ln>
        </p:spPr>
        <p:style>
          <a:lnRef idx="0"/>
          <a:fillRef idx="0"/>
          <a:effectRef idx="0"/>
          <a:fontRef idx="minor"/>
        </p:style>
      </p:sp>
      <p:sp>
        <p:nvSpPr>
          <p:cNvPr id="312" name="Line 20"/>
          <p:cNvSpPr/>
          <p:nvPr/>
        </p:nvSpPr>
        <p:spPr>
          <a:xfrm flipV="1">
            <a:off x="3263040" y="3384360"/>
            <a:ext cx="72000" cy="1440000"/>
          </a:xfrm>
          <a:prstGeom prst="line">
            <a:avLst/>
          </a:prstGeom>
          <a:ln>
            <a:solidFill>
              <a:srgbClr val="dc143c"/>
            </a:solidFill>
            <a:tailEnd len="med" type="triangle" w="med"/>
          </a:ln>
        </p:spPr>
        <p:style>
          <a:lnRef idx="0"/>
          <a:fillRef idx="0"/>
          <a:effectRef idx="0"/>
          <a:fontRef idx="minor"/>
        </p:style>
      </p:sp>
      <p:sp>
        <p:nvSpPr>
          <p:cNvPr id="313" name="Line 21"/>
          <p:cNvSpPr/>
          <p:nvPr/>
        </p:nvSpPr>
        <p:spPr>
          <a:xfrm flipH="1" flipV="1">
            <a:off x="5328000" y="3456000"/>
            <a:ext cx="216000" cy="1368000"/>
          </a:xfrm>
          <a:prstGeom prst="line">
            <a:avLst/>
          </a:prstGeom>
          <a:ln>
            <a:solidFill>
              <a:srgbClr val="dc143c"/>
            </a:solidFill>
            <a:tailEnd len="med" type="triangle" w="med"/>
          </a:ln>
        </p:spPr>
        <p:style>
          <a:lnRef idx="0"/>
          <a:fillRef idx="0"/>
          <a:effectRef idx="0"/>
          <a:fontRef idx="minor"/>
        </p:style>
      </p:sp>
      <p:sp>
        <p:nvSpPr>
          <p:cNvPr id="314" name="TextShape 22"/>
          <p:cNvSpPr txBox="1"/>
          <p:nvPr/>
        </p:nvSpPr>
        <p:spPr>
          <a:xfrm>
            <a:off x="4968000" y="1224000"/>
            <a:ext cx="1134000" cy="523080"/>
          </a:xfrm>
          <a:prstGeom prst="rect">
            <a:avLst/>
          </a:prstGeom>
          <a:noFill/>
          <a:ln w="36000">
            <a:solidFill>
              <a:srgbClr val="dc143c"/>
            </a:solidFill>
            <a:round/>
          </a:ln>
        </p:spPr>
        <p:txBody>
          <a:bodyPr lIns="108000" rIns="108000" tIns="63000" bIns="63000">
            <a:noAutofit/>
          </a:bodyPr>
          <a:p>
            <a:pPr algn="ctr"/>
            <a:r>
              <a:rPr b="0" lang="it-IT" sz="1400" spc="-1" strike="noStrike">
                <a:latin typeface="Arial"/>
              </a:rPr>
              <a:t>Permament</a:t>
            </a:r>
            <a:endParaRPr b="0" lang="it-IT" sz="1400" spc="-1" strike="noStrike">
              <a:latin typeface="Arial"/>
            </a:endParaRPr>
          </a:p>
          <a:p>
            <a:pPr algn="ctr"/>
            <a:r>
              <a:rPr b="0" lang="it-IT" sz="1400" spc="-1" strike="noStrike">
                <a:latin typeface="Arial"/>
              </a:rPr>
              <a:t>Magnets</a:t>
            </a:r>
            <a:endParaRPr b="0" lang="it-IT" sz="1400" spc="-1" strike="noStrike">
              <a:latin typeface="Arial"/>
            </a:endParaRPr>
          </a:p>
        </p:txBody>
      </p:sp>
      <p:sp>
        <p:nvSpPr>
          <p:cNvPr id="315" name="Line 23"/>
          <p:cNvSpPr/>
          <p:nvPr/>
        </p:nvSpPr>
        <p:spPr>
          <a:xfrm flipH="1">
            <a:off x="3744000" y="1440360"/>
            <a:ext cx="1224000" cy="935640"/>
          </a:xfrm>
          <a:prstGeom prst="line">
            <a:avLst/>
          </a:prstGeom>
          <a:ln>
            <a:solidFill>
              <a:srgbClr val="dc143c"/>
            </a:solidFill>
            <a:tailEnd len="med" type="triangle" w="med"/>
          </a:ln>
        </p:spPr>
        <p:style>
          <a:lnRef idx="0"/>
          <a:fillRef idx="0"/>
          <a:effectRef idx="0"/>
          <a:fontRef idx="minor"/>
        </p:style>
      </p:sp>
      <p:sp>
        <p:nvSpPr>
          <p:cNvPr id="316" name="Line 24"/>
          <p:cNvSpPr/>
          <p:nvPr/>
        </p:nvSpPr>
        <p:spPr>
          <a:xfrm flipH="1">
            <a:off x="4464000" y="1440360"/>
            <a:ext cx="504360" cy="791640"/>
          </a:xfrm>
          <a:prstGeom prst="line">
            <a:avLst/>
          </a:prstGeom>
          <a:ln>
            <a:solidFill>
              <a:srgbClr val="dc143c"/>
            </a:solidFill>
            <a:tailEnd len="med" type="triangle" w="med"/>
          </a:ln>
        </p:spPr>
        <p:style>
          <a:lnRef idx="0"/>
          <a:fillRef idx="0"/>
          <a:effectRef idx="0"/>
          <a:fontRef idx="minor"/>
        </p:style>
      </p:sp>
      <p:sp>
        <p:nvSpPr>
          <p:cNvPr id="317" name="TextShape 25"/>
          <p:cNvSpPr txBox="1"/>
          <p:nvPr/>
        </p:nvSpPr>
        <p:spPr>
          <a:xfrm>
            <a:off x="7920000" y="4824000"/>
            <a:ext cx="899640" cy="324720"/>
          </a:xfrm>
          <a:prstGeom prst="rect">
            <a:avLst/>
          </a:prstGeom>
          <a:noFill/>
          <a:ln w="36000">
            <a:solidFill>
              <a:srgbClr val="3faf46"/>
            </a:solidFill>
            <a:round/>
          </a:ln>
        </p:spPr>
        <p:txBody>
          <a:bodyPr lIns="108000" rIns="108000" tIns="63000" bIns="63000">
            <a:noAutofit/>
          </a:bodyPr>
          <a:p>
            <a:pPr algn="ctr"/>
            <a:r>
              <a:rPr b="0" lang="it-IT" sz="1400" spc="-1" strike="noStrike">
                <a:latin typeface="Arial"/>
              </a:rPr>
              <a:t>ToF Wall</a:t>
            </a:r>
            <a:endParaRPr b="0" lang="it-IT" sz="1400" spc="-1" strike="noStrike">
              <a:latin typeface="Arial"/>
            </a:endParaRPr>
          </a:p>
        </p:txBody>
      </p:sp>
      <p:sp>
        <p:nvSpPr>
          <p:cNvPr id="318" name="Line 26"/>
          <p:cNvSpPr/>
          <p:nvPr/>
        </p:nvSpPr>
        <p:spPr>
          <a:xfrm flipH="1" flipV="1">
            <a:off x="8208000" y="4248000"/>
            <a:ext cx="144000" cy="576000"/>
          </a:xfrm>
          <a:prstGeom prst="line">
            <a:avLst/>
          </a:prstGeom>
          <a:ln>
            <a:solidFill>
              <a:srgbClr val="3faf46"/>
            </a:solidFill>
            <a:tailEnd len="med" type="triangle" w="med"/>
          </a:ln>
        </p:spPr>
        <p:style>
          <a:lnRef idx="0"/>
          <a:fillRef idx="0"/>
          <a:effectRef idx="0"/>
          <a:fontRef idx="minor"/>
        </p:style>
      </p:sp>
      <p:sp>
        <p:nvSpPr>
          <p:cNvPr id="319" name="TextShape 27"/>
          <p:cNvSpPr txBox="1"/>
          <p:nvPr/>
        </p:nvSpPr>
        <p:spPr>
          <a:xfrm>
            <a:off x="10404360" y="1043280"/>
            <a:ext cx="1135800" cy="324720"/>
          </a:xfrm>
          <a:prstGeom prst="rect">
            <a:avLst/>
          </a:prstGeom>
          <a:noFill/>
          <a:ln w="36000">
            <a:solidFill>
              <a:srgbClr val="3faf46"/>
            </a:solidFill>
            <a:round/>
          </a:ln>
        </p:spPr>
        <p:txBody>
          <a:bodyPr lIns="108000" rIns="108000" tIns="63000" bIns="63000">
            <a:noAutofit/>
          </a:bodyPr>
          <a:p>
            <a:pPr algn="ctr"/>
            <a:r>
              <a:rPr b="0" lang="it-IT" sz="1400" spc="-1" strike="noStrike">
                <a:latin typeface="Arial"/>
              </a:rPr>
              <a:t>Calorimeter</a:t>
            </a:r>
            <a:endParaRPr b="0" lang="it-IT" sz="1400" spc="-1" strike="noStrike">
              <a:latin typeface="Arial"/>
            </a:endParaRPr>
          </a:p>
        </p:txBody>
      </p:sp>
      <p:sp>
        <p:nvSpPr>
          <p:cNvPr id="320" name="Line 28"/>
          <p:cNvSpPr/>
          <p:nvPr/>
        </p:nvSpPr>
        <p:spPr>
          <a:xfrm flipH="1">
            <a:off x="9864000" y="1368000"/>
            <a:ext cx="972360" cy="1008000"/>
          </a:xfrm>
          <a:prstGeom prst="line">
            <a:avLst/>
          </a:prstGeom>
          <a:ln>
            <a:solidFill>
              <a:srgbClr val="3faf46"/>
            </a:solidFill>
            <a:tailEnd len="med" type="triangle" w="med"/>
          </a:ln>
        </p:spPr>
        <p:style>
          <a:lnRef idx="0"/>
          <a:fillRef idx="0"/>
          <a:effectRef idx="0"/>
          <a:fontRef idx="minor"/>
        </p:style>
      </p:sp>
      <p:sp>
        <p:nvSpPr>
          <p:cNvPr id="321" name="CustomShape 29"/>
          <p:cNvSpPr/>
          <p:nvPr/>
        </p:nvSpPr>
        <p:spPr>
          <a:xfrm rot="21588000">
            <a:off x="360720" y="3096000"/>
            <a:ext cx="864000" cy="576000"/>
          </a:xfrm>
          <a:custGeom>
            <a:avLst/>
            <a:gdLst/>
            <a:ahLst/>
            <a:rect l="0" t="0" r="r" b="b"/>
            <a:pathLst>
              <a:path w="2402" h="1601">
                <a:moveTo>
                  <a:pt x="1" y="399"/>
                </a:moveTo>
                <a:lnTo>
                  <a:pt x="1801" y="400"/>
                </a:lnTo>
                <a:lnTo>
                  <a:pt x="1800" y="0"/>
                </a:lnTo>
                <a:lnTo>
                  <a:pt x="2401" y="800"/>
                </a:lnTo>
                <a:lnTo>
                  <a:pt x="1800" y="1600"/>
                </a:lnTo>
                <a:lnTo>
                  <a:pt x="1800" y="1200"/>
                </a:lnTo>
                <a:lnTo>
                  <a:pt x="0" y="1199"/>
                </a:lnTo>
                <a:lnTo>
                  <a:pt x="1" y="399"/>
                </a:lnTo>
              </a:path>
            </a:pathLst>
          </a:custGeom>
          <a:solidFill>
            <a:srgbClr val="f08080"/>
          </a:solidFill>
          <a:ln>
            <a:solidFill>
              <a:srgbClr val="999999"/>
            </a:solidFill>
          </a:ln>
        </p:spPr>
        <p:style>
          <a:lnRef idx="0"/>
          <a:fillRef idx="0"/>
          <a:effectRef idx="0"/>
          <a:fontRef idx="minor"/>
        </p:style>
      </p:sp>
      <p:sp>
        <p:nvSpPr>
          <p:cNvPr id="322" name="TextShape 30"/>
          <p:cNvSpPr txBox="1"/>
          <p:nvPr/>
        </p:nvSpPr>
        <p:spPr>
          <a:xfrm>
            <a:off x="216000" y="2821680"/>
            <a:ext cx="828360" cy="346320"/>
          </a:xfrm>
          <a:prstGeom prst="rect">
            <a:avLst/>
          </a:prstGeom>
          <a:noFill/>
          <a:ln>
            <a:noFill/>
          </a:ln>
        </p:spPr>
        <p:txBody>
          <a:bodyPr lIns="90000" rIns="90000" tIns="45000" bIns="45000">
            <a:noAutofit/>
          </a:bodyPr>
          <a:p>
            <a:r>
              <a:rPr b="0" lang="it-IT" sz="1800" spc="-1" strike="noStrike">
                <a:latin typeface="Arial"/>
              </a:rPr>
              <a:t>BEAM</a:t>
            </a:r>
            <a:endParaRPr b="0" lang="it-IT" sz="1800" spc="-1" strike="noStrike">
              <a:latin typeface="Arial"/>
            </a:endParaRPr>
          </a:p>
        </p:txBody>
      </p:sp>
      <p:sp>
        <p:nvSpPr>
          <p:cNvPr id="323" name="TextShape 31"/>
          <p:cNvSpPr txBox="1"/>
          <p:nvPr/>
        </p:nvSpPr>
        <p:spPr>
          <a:xfrm>
            <a:off x="10728000" y="3168000"/>
            <a:ext cx="655200" cy="346320"/>
          </a:xfrm>
          <a:prstGeom prst="rect">
            <a:avLst/>
          </a:prstGeom>
          <a:noFill/>
          <a:ln>
            <a:noFill/>
          </a:ln>
        </p:spPr>
        <p:txBody>
          <a:bodyPr lIns="90000" rIns="90000" tIns="45000" bIns="45000">
            <a:noAutofit/>
          </a:bodyPr>
          <a:p>
            <a:r>
              <a:rPr b="0" lang="it-IT" sz="1800" spc="-1" strike="noStrike">
                <a:latin typeface="Arial"/>
              </a:rPr>
              <a:t>z</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24" name="Group 1"/>
          <p:cNvGrpSpPr/>
          <p:nvPr/>
        </p:nvGrpSpPr>
        <p:grpSpPr>
          <a:xfrm>
            <a:off x="0" y="6535080"/>
            <a:ext cx="12191760" cy="331560"/>
            <a:chOff x="0" y="6535080"/>
            <a:chExt cx="12191760" cy="331560"/>
          </a:xfrm>
        </p:grpSpPr>
        <p:sp>
          <p:nvSpPr>
            <p:cNvPr id="325"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326"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327" name="TextShape 4"/>
          <p:cNvSpPr txBox="1"/>
          <p:nvPr/>
        </p:nvSpPr>
        <p:spPr>
          <a:xfrm>
            <a:off x="822240" y="-41760"/>
            <a:ext cx="983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GSI 2021 analysis</a:t>
            </a:r>
            <a:endParaRPr b="0" lang="it-IT" sz="6000" spc="-1" strike="noStrike">
              <a:solidFill>
                <a:srgbClr val="000000"/>
              </a:solidFill>
              <a:latin typeface="Calibri"/>
            </a:endParaRPr>
          </a:p>
        </p:txBody>
      </p:sp>
      <p:sp>
        <p:nvSpPr>
          <p:cNvPr id="328"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49DF4A22-C78E-4282-B3A5-B6B71A056DA7}" type="slidenum">
              <a:rPr b="0" lang="it-IT" sz="1200" spc="-1" strike="noStrike">
                <a:solidFill>
                  <a:srgbClr val="ffffff"/>
                </a:solidFill>
                <a:latin typeface="Calibri"/>
              </a:rPr>
              <a:t>&lt;numero&gt;</a:t>
            </a:fld>
            <a:endParaRPr b="0" lang="it-IT" sz="1200" spc="-1" strike="noStrike">
              <a:latin typeface="Arial"/>
            </a:endParaRPr>
          </a:p>
        </p:txBody>
      </p:sp>
      <p:sp>
        <p:nvSpPr>
          <p:cNvPr id="329" name="TextShape 6"/>
          <p:cNvSpPr txBox="1"/>
          <p:nvPr/>
        </p:nvSpPr>
        <p:spPr>
          <a:xfrm>
            <a:off x="648000" y="1368000"/>
            <a:ext cx="7053480" cy="85824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it-IT" sz="1800" spc="-1" strike="noStrike">
                <a:latin typeface="Arial"/>
              </a:rPr>
              <a:t>Analysis on MC and real Data of </a:t>
            </a:r>
            <a:r>
              <a:rPr b="0" lang="it-IT" sz="1800" spc="-1" strike="noStrike" baseline="33000">
                <a:latin typeface="Arial"/>
              </a:rPr>
              <a:t>16</a:t>
            </a:r>
            <a:r>
              <a:rPr b="0" lang="it-IT" sz="1800" spc="-1" strike="noStrike">
                <a:latin typeface="Arial"/>
              </a:rPr>
              <a:t>O 400 MeV/u on 5 mm C target</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taken at GSI (Dollmstadt) in 2021</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Partial setup:</a:t>
            </a:r>
            <a:endParaRPr b="0" lang="it-IT" sz="1800" spc="-1" strike="noStrike">
              <a:latin typeface="Arial"/>
            </a:endParaRPr>
          </a:p>
        </p:txBody>
      </p:sp>
      <p:pic>
        <p:nvPicPr>
          <p:cNvPr id="330" name="" descr=""/>
          <p:cNvPicPr/>
          <p:nvPr/>
        </p:nvPicPr>
        <p:blipFill>
          <a:blip r:embed="rId1"/>
          <a:srcRect l="5787" t="28341" r="0" b="41207"/>
          <a:stretch/>
        </p:blipFill>
        <p:spPr>
          <a:xfrm>
            <a:off x="1763640" y="2074320"/>
            <a:ext cx="9015480" cy="1872000"/>
          </a:xfrm>
          <a:prstGeom prst="rect">
            <a:avLst/>
          </a:prstGeom>
          <a:ln>
            <a:noFill/>
          </a:ln>
        </p:spPr>
      </p:pic>
      <p:sp>
        <p:nvSpPr>
          <p:cNvPr id="331" name="TextShape 7"/>
          <p:cNvSpPr txBox="1"/>
          <p:nvPr/>
        </p:nvSpPr>
        <p:spPr>
          <a:xfrm>
            <a:off x="779040" y="4405680"/>
            <a:ext cx="7119000" cy="60228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it-IT" sz="1800" spc="-1" strike="noStrike">
                <a:latin typeface="Arial"/>
              </a:rPr>
              <a:t>No B field → no p information, so no mass reconstruction possible</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Only one matrix of calorimeter → limited kinetic energy information</a:t>
            </a:r>
            <a:endParaRPr b="0" lang="it-IT" sz="1800" spc="-1" strike="noStrike">
              <a:latin typeface="Arial"/>
            </a:endParaRPr>
          </a:p>
        </p:txBody>
      </p:sp>
      <p:sp>
        <p:nvSpPr>
          <p:cNvPr id="332" name="TextShape 8"/>
          <p:cNvSpPr txBox="1"/>
          <p:nvPr/>
        </p:nvSpPr>
        <p:spPr>
          <a:xfrm>
            <a:off x="1776600" y="5688000"/>
            <a:ext cx="7655400" cy="34632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it-IT" sz="1800" spc="-1" strike="noStrike">
                <a:latin typeface="Arial"/>
              </a:rPr>
              <a:t>First preliminary goal: charge changing angular differential cross section</a:t>
            </a:r>
            <a:endParaRPr b="0" lang="it-IT" sz="1800" spc="-1" strike="noStrike">
              <a:latin typeface="Arial"/>
            </a:endParaRPr>
          </a:p>
        </p:txBody>
      </p:sp>
      <p:sp>
        <p:nvSpPr>
          <p:cNvPr id="333" name="TextShape 9"/>
          <p:cNvSpPr txBox="1"/>
          <p:nvPr/>
        </p:nvSpPr>
        <p:spPr>
          <a:xfrm>
            <a:off x="1540080" y="3024000"/>
            <a:ext cx="497880" cy="346320"/>
          </a:xfrm>
          <a:prstGeom prst="rect">
            <a:avLst/>
          </a:prstGeom>
          <a:noFill/>
          <a:ln>
            <a:noFill/>
          </a:ln>
        </p:spPr>
        <p:txBody>
          <a:bodyPr lIns="90000" rIns="90000" tIns="45000" bIns="45000">
            <a:noAutofit/>
          </a:bodyPr>
          <a:p>
            <a:r>
              <a:rPr b="1" lang="it-IT" sz="1800" spc="-1" strike="noStrike">
                <a:solidFill>
                  <a:srgbClr val="3465a4"/>
                </a:solidFill>
                <a:latin typeface="Arial"/>
              </a:rPr>
              <a:t>SC</a:t>
            </a:r>
            <a:endParaRPr b="1" lang="it-IT" sz="1800" spc="-1" strike="noStrike">
              <a:solidFill>
                <a:srgbClr val="3465a4"/>
              </a:solidFill>
              <a:latin typeface="Arial"/>
            </a:endParaRPr>
          </a:p>
        </p:txBody>
      </p:sp>
      <p:sp>
        <p:nvSpPr>
          <p:cNvPr id="334" name="TextShape 10"/>
          <p:cNvSpPr txBox="1"/>
          <p:nvPr/>
        </p:nvSpPr>
        <p:spPr>
          <a:xfrm>
            <a:off x="2267640" y="2880000"/>
            <a:ext cx="535680" cy="346320"/>
          </a:xfrm>
          <a:prstGeom prst="rect">
            <a:avLst/>
          </a:prstGeom>
          <a:noFill/>
          <a:ln>
            <a:noFill/>
          </a:ln>
        </p:spPr>
        <p:txBody>
          <a:bodyPr lIns="90000" rIns="90000" tIns="45000" bIns="45000">
            <a:noAutofit/>
          </a:bodyPr>
          <a:p>
            <a:r>
              <a:rPr b="1" lang="it-IT" sz="1800" spc="-1" strike="noStrike">
                <a:solidFill>
                  <a:srgbClr val="3465a4"/>
                </a:solidFill>
                <a:latin typeface="Arial"/>
              </a:rPr>
              <a:t>BM</a:t>
            </a:r>
            <a:endParaRPr b="1" lang="it-IT" sz="1800" spc="-1" strike="noStrike">
              <a:solidFill>
                <a:srgbClr val="3465a4"/>
              </a:solidFill>
              <a:latin typeface="Arial"/>
            </a:endParaRPr>
          </a:p>
        </p:txBody>
      </p:sp>
      <p:sp>
        <p:nvSpPr>
          <p:cNvPr id="335" name="TextShape 11"/>
          <p:cNvSpPr txBox="1"/>
          <p:nvPr/>
        </p:nvSpPr>
        <p:spPr>
          <a:xfrm>
            <a:off x="2921760" y="3730320"/>
            <a:ext cx="499320" cy="346320"/>
          </a:xfrm>
          <a:prstGeom prst="rect">
            <a:avLst/>
          </a:prstGeom>
          <a:noFill/>
          <a:ln>
            <a:noFill/>
          </a:ln>
        </p:spPr>
        <p:txBody>
          <a:bodyPr lIns="90000" rIns="90000" tIns="45000" bIns="45000">
            <a:noAutofit/>
          </a:bodyPr>
          <a:p>
            <a:r>
              <a:rPr b="1" lang="it-IT" sz="1800" spc="-1" strike="noStrike">
                <a:solidFill>
                  <a:srgbClr val="7b3d00"/>
                </a:solidFill>
                <a:latin typeface="Arial"/>
              </a:rPr>
              <a:t>TG</a:t>
            </a:r>
            <a:endParaRPr b="1" lang="it-IT" sz="1800" spc="-1" strike="noStrike">
              <a:solidFill>
                <a:srgbClr val="7b3d00"/>
              </a:solidFill>
              <a:latin typeface="Arial"/>
            </a:endParaRPr>
          </a:p>
        </p:txBody>
      </p:sp>
      <p:sp>
        <p:nvSpPr>
          <p:cNvPr id="336" name="TextShape 12"/>
          <p:cNvSpPr txBox="1"/>
          <p:nvPr/>
        </p:nvSpPr>
        <p:spPr>
          <a:xfrm>
            <a:off x="3059640" y="2938320"/>
            <a:ext cx="625680" cy="346320"/>
          </a:xfrm>
          <a:prstGeom prst="rect">
            <a:avLst/>
          </a:prstGeom>
          <a:noFill/>
          <a:ln>
            <a:noFill/>
          </a:ln>
        </p:spPr>
        <p:txBody>
          <a:bodyPr lIns="90000" rIns="90000" tIns="45000" bIns="45000">
            <a:noAutofit/>
          </a:bodyPr>
          <a:p>
            <a:r>
              <a:rPr b="1" lang="it-IT" sz="1800" spc="-1" strike="noStrike">
                <a:solidFill>
                  <a:srgbClr val="c9211e"/>
                </a:solidFill>
                <a:latin typeface="Arial"/>
              </a:rPr>
              <a:t>VTX</a:t>
            </a:r>
            <a:endParaRPr b="1" lang="it-IT" sz="1800" spc="-1" strike="noStrike">
              <a:solidFill>
                <a:srgbClr val="c9211e"/>
              </a:solidFill>
              <a:latin typeface="Arial"/>
            </a:endParaRPr>
          </a:p>
        </p:txBody>
      </p:sp>
      <p:sp>
        <p:nvSpPr>
          <p:cNvPr id="337" name="TextShape 13"/>
          <p:cNvSpPr txBox="1"/>
          <p:nvPr/>
        </p:nvSpPr>
        <p:spPr>
          <a:xfrm>
            <a:off x="4643640" y="2736000"/>
            <a:ext cx="688320" cy="346320"/>
          </a:xfrm>
          <a:prstGeom prst="rect">
            <a:avLst/>
          </a:prstGeom>
          <a:noFill/>
          <a:ln>
            <a:noFill/>
          </a:ln>
        </p:spPr>
        <p:txBody>
          <a:bodyPr lIns="90000" rIns="90000" tIns="45000" bIns="45000">
            <a:noAutofit/>
          </a:bodyPr>
          <a:p>
            <a:r>
              <a:rPr b="1" lang="it-IT" sz="1800" spc="-1" strike="noStrike">
                <a:solidFill>
                  <a:srgbClr val="c9211e"/>
                </a:solidFill>
                <a:latin typeface="Arial"/>
              </a:rPr>
              <a:t>MSD</a:t>
            </a:r>
            <a:endParaRPr b="1" lang="it-IT" sz="1800" spc="-1" strike="noStrike">
              <a:solidFill>
                <a:srgbClr val="c9211e"/>
              </a:solidFill>
              <a:latin typeface="Arial"/>
            </a:endParaRPr>
          </a:p>
        </p:txBody>
      </p:sp>
      <p:sp>
        <p:nvSpPr>
          <p:cNvPr id="338" name="TextShape 14"/>
          <p:cNvSpPr txBox="1"/>
          <p:nvPr/>
        </p:nvSpPr>
        <p:spPr>
          <a:xfrm>
            <a:off x="8913960" y="1800000"/>
            <a:ext cx="537480" cy="346320"/>
          </a:xfrm>
          <a:prstGeom prst="rect">
            <a:avLst/>
          </a:prstGeom>
          <a:noFill/>
          <a:ln>
            <a:noFill/>
          </a:ln>
        </p:spPr>
        <p:txBody>
          <a:bodyPr lIns="90000" rIns="90000" tIns="45000" bIns="45000">
            <a:noAutofit/>
          </a:bodyPr>
          <a:p>
            <a:r>
              <a:rPr b="1" lang="it-IT" sz="1800" spc="-1" strike="noStrike">
                <a:solidFill>
                  <a:srgbClr val="00a933"/>
                </a:solidFill>
                <a:latin typeface="Arial"/>
              </a:rPr>
              <a:t>TW</a:t>
            </a:r>
            <a:endParaRPr b="1" lang="it-IT" sz="1800" spc="-1" strike="noStrike">
              <a:solidFill>
                <a:srgbClr val="00a933"/>
              </a:solidFill>
              <a:latin typeface="Arial"/>
            </a:endParaRPr>
          </a:p>
        </p:txBody>
      </p:sp>
      <p:sp>
        <p:nvSpPr>
          <p:cNvPr id="339" name="TextShape 15"/>
          <p:cNvSpPr txBox="1"/>
          <p:nvPr/>
        </p:nvSpPr>
        <p:spPr>
          <a:xfrm>
            <a:off x="10043640" y="3168000"/>
            <a:ext cx="828360" cy="346320"/>
          </a:xfrm>
          <a:prstGeom prst="rect">
            <a:avLst/>
          </a:prstGeom>
          <a:noFill/>
          <a:ln>
            <a:noFill/>
          </a:ln>
        </p:spPr>
        <p:txBody>
          <a:bodyPr lIns="90000" rIns="90000" tIns="45000" bIns="45000">
            <a:noAutofit/>
          </a:bodyPr>
          <a:p>
            <a:r>
              <a:rPr b="1" lang="it-IT" sz="1800" spc="-1" strike="noStrike">
                <a:solidFill>
                  <a:srgbClr val="00a933"/>
                </a:solidFill>
                <a:latin typeface="Arial"/>
              </a:rPr>
              <a:t>CALO</a:t>
            </a:r>
            <a:endParaRPr b="1" lang="it-IT" sz="1800" spc="-1" strike="noStrike">
              <a:solidFill>
                <a:srgbClr val="00a933"/>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40" name="Group 1"/>
          <p:cNvGrpSpPr/>
          <p:nvPr/>
        </p:nvGrpSpPr>
        <p:grpSpPr>
          <a:xfrm>
            <a:off x="0" y="6535080"/>
            <a:ext cx="12191760" cy="331560"/>
            <a:chOff x="0" y="6535080"/>
            <a:chExt cx="12191760" cy="331560"/>
          </a:xfrm>
        </p:grpSpPr>
        <p:sp>
          <p:nvSpPr>
            <p:cNvPr id="341"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342"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343" name="TextShape 4"/>
          <p:cNvSpPr txBox="1"/>
          <p:nvPr/>
        </p:nvSpPr>
        <p:spPr>
          <a:xfrm>
            <a:off x="1771560" y="144000"/>
            <a:ext cx="8740440" cy="9975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Differential Cross section</a:t>
            </a:r>
            <a:endParaRPr b="0" lang="it-IT" sz="6000" spc="-1" strike="noStrike">
              <a:solidFill>
                <a:srgbClr val="000000"/>
              </a:solidFill>
              <a:latin typeface="Calibri"/>
            </a:endParaRPr>
          </a:p>
        </p:txBody>
      </p:sp>
      <p:sp>
        <p:nvSpPr>
          <p:cNvPr id="344"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943F802D-12E8-4CBF-8BC0-216303C5CCAC}" type="slidenum">
              <a:rPr b="0" lang="it-IT" sz="1200" spc="-1" strike="noStrike">
                <a:solidFill>
                  <a:srgbClr val="ffffff"/>
                </a:solidFill>
                <a:latin typeface="Calibri"/>
              </a:rPr>
              <a:t>&lt;numero&gt;</a:t>
            </a:fld>
            <a:endParaRPr b="0" lang="it-IT" sz="1200" spc="-1" strike="noStrike">
              <a:latin typeface="Arial"/>
            </a:endParaRPr>
          </a:p>
        </p:txBody>
      </p:sp>
      <p:pic>
        <p:nvPicPr>
          <p:cNvPr id="345" name="" descr=""/>
          <p:cNvPicPr/>
          <p:nvPr/>
        </p:nvPicPr>
        <p:blipFill>
          <a:blip r:embed="rId1"/>
          <a:stretch/>
        </p:blipFill>
        <p:spPr>
          <a:xfrm>
            <a:off x="2377440" y="2443680"/>
            <a:ext cx="7200000" cy="16941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46" name="Group 1"/>
          <p:cNvGrpSpPr/>
          <p:nvPr/>
        </p:nvGrpSpPr>
        <p:grpSpPr>
          <a:xfrm>
            <a:off x="0" y="6535080"/>
            <a:ext cx="12191760" cy="331560"/>
            <a:chOff x="0" y="6535080"/>
            <a:chExt cx="12191760" cy="331560"/>
          </a:xfrm>
        </p:grpSpPr>
        <p:sp>
          <p:nvSpPr>
            <p:cNvPr id="347"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348"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349" name="TextShape 4"/>
          <p:cNvSpPr txBox="1"/>
          <p:nvPr/>
        </p:nvSpPr>
        <p:spPr>
          <a:xfrm>
            <a:off x="1771560" y="144000"/>
            <a:ext cx="8740440" cy="9975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Differential Cross section</a:t>
            </a:r>
            <a:endParaRPr b="0" lang="it-IT" sz="6000" spc="-1" strike="noStrike">
              <a:solidFill>
                <a:srgbClr val="000000"/>
              </a:solidFill>
              <a:latin typeface="Calibri"/>
            </a:endParaRPr>
          </a:p>
        </p:txBody>
      </p:sp>
      <p:sp>
        <p:nvSpPr>
          <p:cNvPr id="350"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949EF223-3A19-4D2E-9378-C86E8053C3B0}" type="slidenum">
              <a:rPr b="0" lang="it-IT" sz="1200" spc="-1" strike="noStrike">
                <a:solidFill>
                  <a:srgbClr val="ffffff"/>
                </a:solidFill>
                <a:latin typeface="Calibri"/>
              </a:rPr>
              <a:t>&lt;numero&gt;</a:t>
            </a:fld>
            <a:endParaRPr b="0" lang="it-IT" sz="1200" spc="-1" strike="noStrike">
              <a:latin typeface="Arial"/>
            </a:endParaRPr>
          </a:p>
        </p:txBody>
      </p:sp>
      <p:pic>
        <p:nvPicPr>
          <p:cNvPr id="351" name="" descr=""/>
          <p:cNvPicPr/>
          <p:nvPr/>
        </p:nvPicPr>
        <p:blipFill>
          <a:blip r:embed="rId1"/>
          <a:stretch/>
        </p:blipFill>
        <p:spPr>
          <a:xfrm>
            <a:off x="2377440" y="2443680"/>
            <a:ext cx="7200000" cy="1694160"/>
          </a:xfrm>
          <a:prstGeom prst="rect">
            <a:avLst/>
          </a:prstGeom>
          <a:ln>
            <a:noFill/>
          </a:ln>
        </p:spPr>
      </p:pic>
      <p:sp>
        <p:nvSpPr>
          <p:cNvPr id="352" name="TextShape 6"/>
          <p:cNvSpPr txBox="1"/>
          <p:nvPr/>
        </p:nvSpPr>
        <p:spPr>
          <a:xfrm>
            <a:off x="3788280" y="3993840"/>
            <a:ext cx="125316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N° of primary</a:t>
            </a:r>
            <a:endParaRPr b="0" lang="it-IT" sz="1400" spc="-1" strike="noStrike">
              <a:latin typeface="Arial"/>
            </a:endParaRPr>
          </a:p>
          <a:p>
            <a:pPr algn="ctr"/>
            <a:r>
              <a:rPr b="0" lang="it-IT" sz="1400" spc="-1" strike="noStrike">
                <a:latin typeface="Arial"/>
              </a:rPr>
              <a:t>events</a:t>
            </a:r>
            <a:endParaRPr b="0" lang="it-IT" sz="1400" spc="-1" strike="noStrike">
              <a:latin typeface="Arial"/>
            </a:endParaRPr>
          </a:p>
        </p:txBody>
      </p:sp>
      <p:sp>
        <p:nvSpPr>
          <p:cNvPr id="353" name="Line 7"/>
          <p:cNvSpPr/>
          <p:nvPr/>
        </p:nvSpPr>
        <p:spPr>
          <a:xfrm flipV="1">
            <a:off x="4321440" y="3758760"/>
            <a:ext cx="288000" cy="235080"/>
          </a:xfrm>
          <a:prstGeom prst="line">
            <a:avLst/>
          </a:prstGeom>
          <a:ln>
            <a:solidFill>
              <a:srgbClr val="3465a4"/>
            </a:solidFill>
            <a:tailEnd len="med" type="triangle" w="med"/>
          </a:ln>
        </p:spPr>
        <p:style>
          <a:lnRef idx="0"/>
          <a:fillRef idx="0"/>
          <a:effectRef idx="0"/>
          <a:fontRef idx="minor"/>
        </p:style>
      </p:sp>
      <p:sp>
        <p:nvSpPr>
          <p:cNvPr id="354" name="TextShape 8"/>
          <p:cNvSpPr txBox="1"/>
          <p:nvPr/>
        </p:nvSpPr>
        <p:spPr>
          <a:xfrm>
            <a:off x="5761440" y="4012920"/>
            <a:ext cx="139032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N° of scattered</a:t>
            </a:r>
            <a:endParaRPr b="0" lang="it-IT" sz="1400" spc="-1" strike="noStrike">
              <a:latin typeface="Arial"/>
            </a:endParaRPr>
          </a:p>
          <a:p>
            <a:pPr algn="ctr"/>
            <a:r>
              <a:rPr b="0" lang="it-IT" sz="1400" spc="-1" strike="noStrike">
                <a:latin typeface="Arial"/>
              </a:rPr>
              <a:t>centers</a:t>
            </a:r>
            <a:endParaRPr b="0" lang="it-IT" sz="1400" spc="-1" strike="noStrike">
              <a:latin typeface="Arial"/>
            </a:endParaRPr>
          </a:p>
        </p:txBody>
      </p:sp>
      <p:sp>
        <p:nvSpPr>
          <p:cNvPr id="355" name="Line 9"/>
          <p:cNvSpPr/>
          <p:nvPr/>
        </p:nvSpPr>
        <p:spPr>
          <a:xfrm flipH="1" flipV="1">
            <a:off x="6265440" y="3705840"/>
            <a:ext cx="288000" cy="307080"/>
          </a:xfrm>
          <a:prstGeom prst="line">
            <a:avLst/>
          </a:prstGeom>
          <a:ln>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56" name="Group 1"/>
          <p:cNvGrpSpPr/>
          <p:nvPr/>
        </p:nvGrpSpPr>
        <p:grpSpPr>
          <a:xfrm>
            <a:off x="0" y="6535080"/>
            <a:ext cx="12191760" cy="331560"/>
            <a:chOff x="0" y="6535080"/>
            <a:chExt cx="12191760" cy="331560"/>
          </a:xfrm>
        </p:grpSpPr>
        <p:sp>
          <p:nvSpPr>
            <p:cNvPr id="357"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358"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359" name="TextShape 4"/>
          <p:cNvSpPr txBox="1"/>
          <p:nvPr/>
        </p:nvSpPr>
        <p:spPr>
          <a:xfrm>
            <a:off x="1771560" y="144000"/>
            <a:ext cx="8740440" cy="9975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Differential Cross section</a:t>
            </a:r>
            <a:endParaRPr b="0" lang="it-IT" sz="6000" spc="-1" strike="noStrike">
              <a:solidFill>
                <a:srgbClr val="000000"/>
              </a:solidFill>
              <a:latin typeface="Calibri"/>
            </a:endParaRPr>
          </a:p>
        </p:txBody>
      </p:sp>
      <p:sp>
        <p:nvSpPr>
          <p:cNvPr id="360"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4A63D467-C7EB-42FC-9DF1-856BD3C90015}" type="slidenum">
              <a:rPr b="0" lang="it-IT" sz="1200" spc="-1" strike="noStrike">
                <a:solidFill>
                  <a:srgbClr val="ffffff"/>
                </a:solidFill>
                <a:latin typeface="Calibri"/>
              </a:rPr>
              <a:t>&lt;numero&gt;</a:t>
            </a:fld>
            <a:endParaRPr b="0" lang="it-IT" sz="1200" spc="-1" strike="noStrike">
              <a:latin typeface="Arial"/>
            </a:endParaRPr>
          </a:p>
        </p:txBody>
      </p:sp>
      <p:pic>
        <p:nvPicPr>
          <p:cNvPr id="361" name="" descr=""/>
          <p:cNvPicPr/>
          <p:nvPr/>
        </p:nvPicPr>
        <p:blipFill>
          <a:blip r:embed="rId1"/>
          <a:stretch/>
        </p:blipFill>
        <p:spPr>
          <a:xfrm>
            <a:off x="2377440" y="2443680"/>
            <a:ext cx="7200000" cy="1694160"/>
          </a:xfrm>
          <a:prstGeom prst="rect">
            <a:avLst/>
          </a:prstGeom>
          <a:ln>
            <a:noFill/>
          </a:ln>
        </p:spPr>
      </p:pic>
      <p:sp>
        <p:nvSpPr>
          <p:cNvPr id="362" name="TextShape 6"/>
          <p:cNvSpPr txBox="1"/>
          <p:nvPr/>
        </p:nvSpPr>
        <p:spPr>
          <a:xfrm>
            <a:off x="3788280" y="3993840"/>
            <a:ext cx="125316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N° of primary</a:t>
            </a:r>
            <a:endParaRPr b="0" lang="it-IT" sz="1400" spc="-1" strike="noStrike">
              <a:latin typeface="Arial"/>
            </a:endParaRPr>
          </a:p>
          <a:p>
            <a:pPr algn="ctr"/>
            <a:r>
              <a:rPr b="0" lang="it-IT" sz="1400" spc="-1" strike="noStrike">
                <a:latin typeface="Arial"/>
              </a:rPr>
              <a:t>events</a:t>
            </a:r>
            <a:endParaRPr b="0" lang="it-IT" sz="1400" spc="-1" strike="noStrike">
              <a:latin typeface="Arial"/>
            </a:endParaRPr>
          </a:p>
        </p:txBody>
      </p:sp>
      <p:sp>
        <p:nvSpPr>
          <p:cNvPr id="363" name="Line 7"/>
          <p:cNvSpPr/>
          <p:nvPr/>
        </p:nvSpPr>
        <p:spPr>
          <a:xfrm flipV="1">
            <a:off x="4321440" y="3758760"/>
            <a:ext cx="288000" cy="235080"/>
          </a:xfrm>
          <a:prstGeom prst="line">
            <a:avLst/>
          </a:prstGeom>
          <a:ln>
            <a:solidFill>
              <a:srgbClr val="3465a4"/>
            </a:solidFill>
            <a:tailEnd len="med" type="triangle" w="med"/>
          </a:ln>
        </p:spPr>
        <p:style>
          <a:lnRef idx="0"/>
          <a:fillRef idx="0"/>
          <a:effectRef idx="0"/>
          <a:fontRef idx="minor"/>
        </p:style>
      </p:sp>
      <p:sp>
        <p:nvSpPr>
          <p:cNvPr id="364" name="TextShape 8"/>
          <p:cNvSpPr txBox="1"/>
          <p:nvPr/>
        </p:nvSpPr>
        <p:spPr>
          <a:xfrm>
            <a:off x="5761440" y="4012920"/>
            <a:ext cx="139032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N° of scattered</a:t>
            </a:r>
            <a:endParaRPr b="0" lang="it-IT" sz="1400" spc="-1" strike="noStrike">
              <a:latin typeface="Arial"/>
            </a:endParaRPr>
          </a:p>
          <a:p>
            <a:pPr algn="ctr"/>
            <a:r>
              <a:rPr b="0" lang="it-IT" sz="1400" spc="-1" strike="noStrike">
                <a:latin typeface="Arial"/>
              </a:rPr>
              <a:t>centers</a:t>
            </a:r>
            <a:endParaRPr b="0" lang="it-IT" sz="1400" spc="-1" strike="noStrike">
              <a:latin typeface="Arial"/>
            </a:endParaRPr>
          </a:p>
        </p:txBody>
      </p:sp>
      <p:sp>
        <p:nvSpPr>
          <p:cNvPr id="365" name="Line 9"/>
          <p:cNvSpPr/>
          <p:nvPr/>
        </p:nvSpPr>
        <p:spPr>
          <a:xfrm flipH="1" flipV="1">
            <a:off x="6265440" y="3705840"/>
            <a:ext cx="288000" cy="307080"/>
          </a:xfrm>
          <a:prstGeom prst="line">
            <a:avLst/>
          </a:prstGeom>
          <a:ln>
            <a:solidFill>
              <a:srgbClr val="3465a4"/>
            </a:solidFill>
            <a:tailEnd len="med" type="triangle" w="med"/>
          </a:ln>
        </p:spPr>
        <p:style>
          <a:lnRef idx="0"/>
          <a:fillRef idx="0"/>
          <a:effectRef idx="0"/>
          <a:fontRef idx="minor"/>
        </p:style>
      </p:sp>
      <p:sp>
        <p:nvSpPr>
          <p:cNvPr id="366" name="TextShape 10"/>
          <p:cNvSpPr txBox="1"/>
          <p:nvPr/>
        </p:nvSpPr>
        <p:spPr>
          <a:xfrm>
            <a:off x="7561440" y="4046760"/>
            <a:ext cx="1242360" cy="324720"/>
          </a:xfrm>
          <a:prstGeom prst="rect">
            <a:avLst/>
          </a:prstGeom>
          <a:noFill/>
          <a:ln w="36000">
            <a:solidFill>
              <a:srgbClr val="00a933"/>
            </a:solidFill>
            <a:round/>
          </a:ln>
        </p:spPr>
        <p:txBody>
          <a:bodyPr lIns="108000" rIns="108000" tIns="63000" bIns="63000">
            <a:noAutofit/>
          </a:bodyPr>
          <a:p>
            <a:pPr algn="ctr"/>
            <a:r>
              <a:rPr b="0" lang="it-IT" sz="1400" spc="-1" strike="noStrike">
                <a:latin typeface="Arial"/>
              </a:rPr>
              <a:t>Phase </a:t>
            </a:r>
            <a:r>
              <a:rPr b="0" lang="it-IT" sz="1400" spc="-1" strike="noStrike">
                <a:latin typeface="Arial"/>
              </a:rPr>
              <a:t>space</a:t>
            </a:r>
            <a:endParaRPr b="0" lang="it-IT" sz="1400" spc="-1" strike="noStrike">
              <a:latin typeface="Arial"/>
            </a:endParaRPr>
          </a:p>
        </p:txBody>
      </p:sp>
      <p:sp>
        <p:nvSpPr>
          <p:cNvPr id="367" name="Line 11"/>
          <p:cNvSpPr/>
          <p:nvPr/>
        </p:nvSpPr>
        <p:spPr>
          <a:xfrm flipH="1" flipV="1">
            <a:off x="7417440" y="3633840"/>
            <a:ext cx="360000" cy="412920"/>
          </a:xfrm>
          <a:prstGeom prst="line">
            <a:avLst/>
          </a:prstGeom>
          <a:ln>
            <a:solidFill>
              <a:srgbClr val="00a933"/>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4" name="Group 1"/>
          <p:cNvGrpSpPr/>
          <p:nvPr/>
        </p:nvGrpSpPr>
        <p:grpSpPr>
          <a:xfrm>
            <a:off x="0" y="6535080"/>
            <a:ext cx="12191760" cy="331560"/>
            <a:chOff x="0" y="6535080"/>
            <a:chExt cx="12191760" cy="331560"/>
          </a:xfrm>
        </p:grpSpPr>
        <p:sp>
          <p:nvSpPr>
            <p:cNvPr id="95"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96"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97" name="CustomShape 4"/>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941210BA-2095-43DB-8B79-4CF678DFACE5}" type="slidenum">
              <a:rPr b="0" lang="it-IT" sz="1200" spc="-1" strike="noStrike">
                <a:solidFill>
                  <a:srgbClr val="ffffff"/>
                </a:solidFill>
                <a:latin typeface="Calibri"/>
              </a:rPr>
              <a:t>1</a:t>
            </a:fld>
            <a:endParaRPr b="0" lang="it-IT" sz="1200" spc="-1" strike="noStrike">
              <a:latin typeface="Arial"/>
            </a:endParaRPr>
          </a:p>
        </p:txBody>
      </p:sp>
      <p:pic>
        <p:nvPicPr>
          <p:cNvPr id="98" name="Picture 2" descr="Fig. 1"/>
          <p:cNvPicPr/>
          <p:nvPr/>
        </p:nvPicPr>
        <p:blipFill>
          <a:blip r:embed="rId1"/>
          <a:srcRect l="0" t="-1688" r="0" b="47933"/>
          <a:stretch/>
        </p:blipFill>
        <p:spPr>
          <a:xfrm>
            <a:off x="526680" y="985680"/>
            <a:ext cx="4530600" cy="3206160"/>
          </a:xfrm>
          <a:prstGeom prst="rect">
            <a:avLst/>
          </a:prstGeom>
          <a:ln w="19080">
            <a:solidFill>
              <a:schemeClr val="accent6">
                <a:lumMod val="40000"/>
                <a:lumOff val="60000"/>
              </a:schemeClr>
            </a:solidFill>
            <a:round/>
          </a:ln>
        </p:spPr>
      </p:pic>
      <p:pic>
        <p:nvPicPr>
          <p:cNvPr id="99" name="Immagine 9" descr=""/>
          <p:cNvPicPr/>
          <p:nvPr/>
        </p:nvPicPr>
        <p:blipFill>
          <a:blip r:embed="rId2"/>
          <a:stretch/>
        </p:blipFill>
        <p:spPr>
          <a:xfrm flipH="1">
            <a:off x="531720" y="4419720"/>
            <a:ext cx="4007520" cy="1628640"/>
          </a:xfrm>
          <a:prstGeom prst="rect">
            <a:avLst/>
          </a:prstGeom>
          <a:ln>
            <a:solidFill>
              <a:schemeClr val="accent6">
                <a:lumMod val="40000"/>
                <a:lumOff val="60000"/>
              </a:schemeClr>
            </a:solidFill>
          </a:ln>
        </p:spPr>
      </p:pic>
      <p:sp>
        <p:nvSpPr>
          <p:cNvPr id="100" name="CustomShape 5"/>
          <p:cNvSpPr/>
          <p:nvPr/>
        </p:nvSpPr>
        <p:spPr>
          <a:xfrm flipH="1" flipV="1" rot="20269200">
            <a:off x="2667960" y="4742640"/>
            <a:ext cx="811080" cy="864720"/>
          </a:xfrm>
          <a:custGeom>
            <a:avLst/>
            <a:gdLst/>
            <a:ahLst/>
            <a:rect l="l" t="t" r="r" b="b"/>
            <a:pathLst>
              <a:path w="500101" h="555042">
                <a:moveTo>
                  <a:pt x="126179" y="0"/>
                </a:moveTo>
                <a:lnTo>
                  <a:pt x="500101" y="235661"/>
                </a:lnTo>
                <a:lnTo>
                  <a:pt x="366432" y="555042"/>
                </a:lnTo>
                <a:lnTo>
                  <a:pt x="0" y="335282"/>
                </a:lnTo>
                <a:lnTo>
                  <a:pt x="126179" y="0"/>
                </a:lnTo>
                <a:close/>
              </a:path>
            </a:pathLst>
          </a:custGeom>
          <a:solidFill>
            <a:schemeClr val="accent6">
              <a:lumMod val="60000"/>
              <a:lumOff val="40000"/>
              <a:alpha val="40000"/>
            </a:schemeClr>
          </a:solidFill>
          <a:ln w="12600">
            <a:solidFill>
              <a:schemeClr val="accent1">
                <a:shade val="50000"/>
              </a:schemeClr>
            </a:solidFill>
            <a:round/>
          </a:ln>
        </p:spPr>
        <p:style>
          <a:lnRef idx="2">
            <a:schemeClr val="accent1">
              <a:shade val="50000"/>
            </a:schemeClr>
          </a:lnRef>
          <a:fillRef idx="1">
            <a:schemeClr val="accent1"/>
          </a:fillRef>
          <a:effectRef idx="0">
            <a:schemeClr val="accent1"/>
          </a:effectRef>
          <a:fontRef idx="minor"/>
        </p:style>
      </p:sp>
      <p:sp>
        <p:nvSpPr>
          <p:cNvPr id="101" name="Line 6"/>
          <p:cNvSpPr/>
          <p:nvPr/>
        </p:nvSpPr>
        <p:spPr>
          <a:xfrm flipH="1" flipV="1">
            <a:off x="1069920" y="3764520"/>
            <a:ext cx="1666080" cy="1082160"/>
          </a:xfrm>
          <a:prstGeom prst="line">
            <a:avLst/>
          </a:prstGeom>
          <a:ln w="6480">
            <a:solidFill>
              <a:schemeClr val="accent1"/>
            </a:solidFill>
            <a:round/>
            <a:tailEnd len="med" type="arrow" w="med"/>
          </a:ln>
        </p:spPr>
        <p:style>
          <a:lnRef idx="0"/>
          <a:fillRef idx="0"/>
          <a:effectRef idx="0"/>
          <a:fontRef idx="minor"/>
        </p:style>
      </p:sp>
      <p:sp>
        <p:nvSpPr>
          <p:cNvPr id="102" name="Line 7"/>
          <p:cNvSpPr/>
          <p:nvPr/>
        </p:nvSpPr>
        <p:spPr>
          <a:xfrm flipV="1">
            <a:off x="3415680" y="3764520"/>
            <a:ext cx="1641960" cy="1174680"/>
          </a:xfrm>
          <a:prstGeom prst="line">
            <a:avLst/>
          </a:prstGeom>
          <a:ln w="12600">
            <a:solidFill>
              <a:schemeClr val="accent1"/>
            </a:solidFill>
            <a:round/>
            <a:tailEnd len="med" type="arrow" w="med"/>
          </a:ln>
        </p:spPr>
        <p:style>
          <a:lnRef idx="0"/>
          <a:fillRef idx="0"/>
          <a:effectRef idx="0"/>
          <a:fontRef idx="minor"/>
        </p:style>
      </p:sp>
      <p:sp>
        <p:nvSpPr>
          <p:cNvPr id="103" name="CustomShape 8"/>
          <p:cNvSpPr/>
          <p:nvPr/>
        </p:nvSpPr>
        <p:spPr>
          <a:xfrm>
            <a:off x="504000" y="6120000"/>
            <a:ext cx="4334040" cy="2502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it-IT" sz="1050" spc="-1" strike="noStrike">
                <a:solidFill>
                  <a:srgbClr val="000000"/>
                </a:solidFill>
                <a:latin typeface="Calibri"/>
              </a:rPr>
              <a:t>depth- dose profile for X-rays and charged particles as a beam</a:t>
            </a:r>
            <a:endParaRPr b="0" lang="it-IT" sz="1050" spc="-1" strike="noStrike">
              <a:latin typeface="Arial"/>
            </a:endParaRPr>
          </a:p>
        </p:txBody>
      </p:sp>
      <p:sp>
        <p:nvSpPr>
          <p:cNvPr id="104" name="CustomShape 9"/>
          <p:cNvSpPr/>
          <p:nvPr/>
        </p:nvSpPr>
        <p:spPr>
          <a:xfrm>
            <a:off x="6986520" y="4566600"/>
            <a:ext cx="3418200" cy="1337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600" spc="-1" strike="noStrike">
                <a:solidFill>
                  <a:srgbClr val="000000"/>
                </a:solidFill>
                <a:latin typeface="Calibri"/>
              </a:rPr>
              <a:t>Ha</a:t>
            </a:r>
            <a:r>
              <a:rPr b="0" lang="it-IT" sz="1600" spc="-1" strike="noStrike">
                <a:solidFill>
                  <a:srgbClr val="000000"/>
                </a:solidFill>
                <a:latin typeface="Calibri"/>
              </a:rPr>
              <a:t>dro</a:t>
            </a:r>
            <a:r>
              <a:rPr b="0" lang="it-IT" sz="1600" spc="-1" strike="noStrike">
                <a:solidFill>
                  <a:srgbClr val="000000"/>
                </a:solidFill>
                <a:latin typeface="Calibri"/>
              </a:rPr>
              <a:t>nth</a:t>
            </a:r>
            <a:r>
              <a:rPr b="0" lang="it-IT" sz="1600" spc="-1" strike="noStrike">
                <a:solidFill>
                  <a:srgbClr val="000000"/>
                </a:solidFill>
                <a:latin typeface="Calibri"/>
              </a:rPr>
              <a:t>era</a:t>
            </a:r>
            <a:r>
              <a:rPr b="0" lang="it-IT" sz="1600" spc="-1" strike="noStrike">
                <a:solidFill>
                  <a:srgbClr val="000000"/>
                </a:solidFill>
                <a:latin typeface="Calibri"/>
              </a:rPr>
              <a:t>py </a:t>
            </a:r>
            <a:r>
              <a:rPr b="0" lang="it-IT" sz="1600" spc="-1" strike="noStrike">
                <a:solidFill>
                  <a:srgbClr val="000000"/>
                </a:solidFill>
                <a:latin typeface="Calibri"/>
              </a:rPr>
              <a:t>vs </a:t>
            </a:r>
            <a:r>
              <a:rPr b="0" lang="it-IT" sz="1600" spc="-1" strike="noStrike">
                <a:solidFill>
                  <a:srgbClr val="000000"/>
                </a:solidFill>
                <a:latin typeface="Calibri"/>
              </a:rPr>
              <a:t>rad</a:t>
            </a:r>
            <a:r>
              <a:rPr b="0" lang="it-IT" sz="1600" spc="-1" strike="noStrike">
                <a:solidFill>
                  <a:srgbClr val="000000"/>
                </a:solidFill>
                <a:latin typeface="Calibri"/>
              </a:rPr>
              <a:t>iot</a:t>
            </a:r>
            <a:r>
              <a:rPr b="0" lang="it-IT" sz="1600" spc="-1" strike="noStrike">
                <a:solidFill>
                  <a:srgbClr val="000000"/>
                </a:solidFill>
                <a:latin typeface="Calibri"/>
              </a:rPr>
              <a:t>her</a:t>
            </a:r>
            <a:r>
              <a:rPr b="0" lang="it-IT" sz="1600" spc="-1" strike="noStrike">
                <a:solidFill>
                  <a:srgbClr val="000000"/>
                </a:solidFill>
                <a:latin typeface="Calibri"/>
              </a:rPr>
              <a:t>ap</a:t>
            </a:r>
            <a:r>
              <a:rPr b="0" lang="it-IT" sz="1600" spc="-1" strike="noStrike">
                <a:solidFill>
                  <a:srgbClr val="000000"/>
                </a:solidFill>
                <a:latin typeface="Calibri"/>
              </a:rPr>
              <a:t>y:</a:t>
            </a:r>
            <a:endParaRPr b="0" lang="it-IT" sz="1600" spc="-1" strike="noStrike">
              <a:latin typeface="Arial"/>
            </a:endParaRPr>
          </a:p>
          <a:p>
            <a:pPr marL="285840" indent="-285480">
              <a:lnSpc>
                <a:spcPct val="100000"/>
              </a:lnSpc>
              <a:buClr>
                <a:srgbClr val="00b050"/>
              </a:buClr>
              <a:buFont typeface="Arial"/>
              <a:buChar char="•"/>
            </a:pPr>
            <a:r>
              <a:rPr b="1" lang="it-IT" sz="1600" spc="-1" strike="noStrike">
                <a:solidFill>
                  <a:srgbClr val="00b050"/>
                </a:solidFill>
                <a:latin typeface="Calibri"/>
              </a:rPr>
              <a:t>F</a:t>
            </a:r>
            <a:r>
              <a:rPr b="1" lang="it-IT" sz="1600" spc="-1" strike="noStrike">
                <a:solidFill>
                  <a:srgbClr val="00b050"/>
                </a:solidFill>
                <a:latin typeface="Calibri"/>
              </a:rPr>
              <a:t>i</a:t>
            </a:r>
            <a:r>
              <a:rPr b="1" lang="it-IT" sz="1600" spc="-1" strike="noStrike">
                <a:solidFill>
                  <a:srgbClr val="00b050"/>
                </a:solidFill>
                <a:latin typeface="Calibri"/>
              </a:rPr>
              <a:t>n</a:t>
            </a:r>
            <a:r>
              <a:rPr b="1" lang="it-IT" sz="1600" spc="-1" strike="noStrike">
                <a:solidFill>
                  <a:srgbClr val="00b050"/>
                </a:solidFill>
                <a:latin typeface="Calibri"/>
              </a:rPr>
              <a:t>i</a:t>
            </a:r>
            <a:r>
              <a:rPr b="1" lang="it-IT" sz="1600" spc="-1" strike="noStrike">
                <a:solidFill>
                  <a:srgbClr val="00b050"/>
                </a:solidFill>
                <a:latin typeface="Calibri"/>
              </a:rPr>
              <a:t>t</a:t>
            </a:r>
            <a:r>
              <a:rPr b="1" lang="it-IT" sz="1600" spc="-1" strike="noStrike">
                <a:solidFill>
                  <a:srgbClr val="00b050"/>
                </a:solidFill>
                <a:latin typeface="Calibri"/>
              </a:rPr>
              <a:t>e</a:t>
            </a:r>
            <a:r>
              <a:rPr b="1" lang="it-IT" sz="1600" spc="-1" strike="noStrike">
                <a:solidFill>
                  <a:srgbClr val="00b050"/>
                </a:solidFill>
                <a:latin typeface="Calibri"/>
              </a:rPr>
              <a:t> </a:t>
            </a:r>
            <a:r>
              <a:rPr b="1" lang="it-IT" sz="1600" spc="-1" strike="noStrike">
                <a:solidFill>
                  <a:srgbClr val="00b050"/>
                </a:solidFill>
                <a:latin typeface="Calibri"/>
              </a:rPr>
              <a:t>r</a:t>
            </a:r>
            <a:r>
              <a:rPr b="1" lang="it-IT" sz="1600" spc="-1" strike="noStrike">
                <a:solidFill>
                  <a:srgbClr val="00b050"/>
                </a:solidFill>
                <a:latin typeface="Calibri"/>
              </a:rPr>
              <a:t>a</a:t>
            </a:r>
            <a:r>
              <a:rPr b="1" lang="it-IT" sz="1600" spc="-1" strike="noStrike">
                <a:solidFill>
                  <a:srgbClr val="00b050"/>
                </a:solidFill>
                <a:latin typeface="Calibri"/>
              </a:rPr>
              <a:t>n</a:t>
            </a:r>
            <a:r>
              <a:rPr b="1" lang="it-IT" sz="1600" spc="-1" strike="noStrike">
                <a:solidFill>
                  <a:srgbClr val="00b050"/>
                </a:solidFill>
                <a:latin typeface="Calibri"/>
              </a:rPr>
              <a:t>g</a:t>
            </a:r>
            <a:r>
              <a:rPr b="1" lang="it-IT" sz="1600" spc="-1" strike="noStrike">
                <a:solidFill>
                  <a:srgbClr val="00b050"/>
                </a:solidFill>
                <a:latin typeface="Calibri"/>
              </a:rPr>
              <a:t>e</a:t>
            </a:r>
            <a:endParaRPr b="0" lang="it-IT" sz="1600" spc="-1" strike="noStrike">
              <a:latin typeface="Arial"/>
            </a:endParaRPr>
          </a:p>
          <a:p>
            <a:pPr marL="285840" indent="-285480">
              <a:lnSpc>
                <a:spcPct val="100000"/>
              </a:lnSpc>
              <a:buClr>
                <a:srgbClr val="00b050"/>
              </a:buClr>
              <a:buFont typeface="Arial"/>
              <a:buChar char="•"/>
            </a:pPr>
            <a:r>
              <a:rPr b="1" lang="it-IT" sz="1600" spc="-1" strike="noStrike">
                <a:solidFill>
                  <a:srgbClr val="00b050"/>
                </a:solidFill>
                <a:latin typeface="Calibri"/>
              </a:rPr>
              <a:t>L</a:t>
            </a:r>
            <a:r>
              <a:rPr b="1" lang="it-IT" sz="1600" spc="-1" strike="noStrike">
                <a:solidFill>
                  <a:srgbClr val="00b050"/>
                </a:solidFill>
                <a:latin typeface="Calibri"/>
              </a:rPr>
              <a:t>o</a:t>
            </a:r>
            <a:r>
              <a:rPr b="1" lang="it-IT" sz="1600" spc="-1" strike="noStrike">
                <a:solidFill>
                  <a:srgbClr val="00b050"/>
                </a:solidFill>
                <a:latin typeface="Calibri"/>
              </a:rPr>
              <a:t>c</a:t>
            </a:r>
            <a:r>
              <a:rPr b="1" lang="it-IT" sz="1600" spc="-1" strike="noStrike">
                <a:solidFill>
                  <a:srgbClr val="00b050"/>
                </a:solidFill>
                <a:latin typeface="Calibri"/>
              </a:rPr>
              <a:t>a</a:t>
            </a:r>
            <a:r>
              <a:rPr b="1" lang="it-IT" sz="1600" spc="-1" strike="noStrike">
                <a:solidFill>
                  <a:srgbClr val="00b050"/>
                </a:solidFill>
                <a:latin typeface="Calibri"/>
              </a:rPr>
              <a:t>l</a:t>
            </a:r>
            <a:r>
              <a:rPr b="1" lang="it-IT" sz="1600" spc="-1" strike="noStrike">
                <a:solidFill>
                  <a:srgbClr val="00b050"/>
                </a:solidFill>
                <a:latin typeface="Calibri"/>
              </a:rPr>
              <a:t>i</a:t>
            </a:r>
            <a:r>
              <a:rPr b="1" lang="it-IT" sz="1600" spc="-1" strike="noStrike">
                <a:solidFill>
                  <a:srgbClr val="00b050"/>
                </a:solidFill>
                <a:latin typeface="Calibri"/>
              </a:rPr>
              <a:t>z</a:t>
            </a:r>
            <a:r>
              <a:rPr b="1" lang="it-IT" sz="1600" spc="-1" strike="noStrike">
                <a:solidFill>
                  <a:srgbClr val="00b050"/>
                </a:solidFill>
                <a:latin typeface="Calibri"/>
              </a:rPr>
              <a:t>e</a:t>
            </a:r>
            <a:r>
              <a:rPr b="1" lang="it-IT" sz="1600" spc="-1" strike="noStrike">
                <a:solidFill>
                  <a:srgbClr val="00b050"/>
                </a:solidFill>
                <a:latin typeface="Calibri"/>
              </a:rPr>
              <a:t>d</a:t>
            </a:r>
            <a:r>
              <a:rPr b="1" lang="it-IT" sz="1600" spc="-1" strike="noStrike">
                <a:solidFill>
                  <a:srgbClr val="00b050"/>
                </a:solidFill>
                <a:latin typeface="Calibri"/>
              </a:rPr>
              <a:t> </a:t>
            </a:r>
            <a:r>
              <a:rPr b="1" lang="it-IT" sz="1600" spc="-1" strike="noStrike">
                <a:solidFill>
                  <a:srgbClr val="00b050"/>
                </a:solidFill>
                <a:latin typeface="Calibri"/>
              </a:rPr>
              <a:t>d</a:t>
            </a:r>
            <a:r>
              <a:rPr b="1" lang="it-IT" sz="1600" spc="-1" strike="noStrike">
                <a:solidFill>
                  <a:srgbClr val="00b050"/>
                </a:solidFill>
                <a:latin typeface="Calibri"/>
              </a:rPr>
              <a:t>o</a:t>
            </a:r>
            <a:r>
              <a:rPr b="1" lang="it-IT" sz="1600" spc="-1" strike="noStrike">
                <a:solidFill>
                  <a:srgbClr val="00b050"/>
                </a:solidFill>
                <a:latin typeface="Calibri"/>
              </a:rPr>
              <a:t>s</a:t>
            </a:r>
            <a:r>
              <a:rPr b="1" lang="it-IT" sz="1600" spc="-1" strike="noStrike">
                <a:solidFill>
                  <a:srgbClr val="00b050"/>
                </a:solidFill>
                <a:latin typeface="Calibri"/>
              </a:rPr>
              <a:t>e</a:t>
            </a:r>
            <a:r>
              <a:rPr b="1" lang="it-IT" sz="1600" spc="-1" strike="noStrike">
                <a:solidFill>
                  <a:srgbClr val="00b050"/>
                </a:solidFill>
                <a:latin typeface="Calibri"/>
              </a:rPr>
              <a:t> </a:t>
            </a:r>
            <a:r>
              <a:rPr b="1" lang="it-IT" sz="1600" spc="-1" strike="noStrike">
                <a:solidFill>
                  <a:srgbClr val="00b050"/>
                </a:solidFill>
                <a:latin typeface="Calibri"/>
              </a:rPr>
              <a:t>p</a:t>
            </a:r>
            <a:r>
              <a:rPr b="1" lang="it-IT" sz="1600" spc="-1" strike="noStrike">
                <a:solidFill>
                  <a:srgbClr val="00b050"/>
                </a:solidFill>
                <a:latin typeface="Calibri"/>
              </a:rPr>
              <a:t>r</a:t>
            </a:r>
            <a:r>
              <a:rPr b="1" lang="it-IT" sz="1600" spc="-1" strike="noStrike">
                <a:solidFill>
                  <a:srgbClr val="00b050"/>
                </a:solidFill>
                <a:latin typeface="Calibri"/>
              </a:rPr>
              <a:t>o</a:t>
            </a:r>
            <a:r>
              <a:rPr b="1" lang="it-IT" sz="1600" spc="-1" strike="noStrike">
                <a:solidFill>
                  <a:srgbClr val="00b050"/>
                </a:solidFill>
                <a:latin typeface="Calibri"/>
              </a:rPr>
              <a:t>f</a:t>
            </a:r>
            <a:r>
              <a:rPr b="1" lang="it-IT" sz="1600" spc="-1" strike="noStrike">
                <a:solidFill>
                  <a:srgbClr val="00b050"/>
                </a:solidFill>
                <a:latin typeface="Calibri"/>
              </a:rPr>
              <a:t>i</a:t>
            </a:r>
            <a:r>
              <a:rPr b="1" lang="it-IT" sz="1600" spc="-1" strike="noStrike">
                <a:solidFill>
                  <a:srgbClr val="00b050"/>
                </a:solidFill>
                <a:latin typeface="Calibri"/>
              </a:rPr>
              <a:t>l</a:t>
            </a:r>
            <a:r>
              <a:rPr b="1" lang="it-IT" sz="1600" spc="-1" strike="noStrike">
                <a:solidFill>
                  <a:srgbClr val="00b050"/>
                </a:solidFill>
                <a:latin typeface="Calibri"/>
              </a:rPr>
              <a:t>e</a:t>
            </a:r>
            <a:endParaRPr b="0" lang="it-IT" sz="1600" spc="-1" strike="noStrike">
              <a:latin typeface="Arial"/>
            </a:endParaRPr>
          </a:p>
          <a:p>
            <a:pPr marL="285840" indent="-285480">
              <a:lnSpc>
                <a:spcPct val="100000"/>
              </a:lnSpc>
              <a:buClr>
                <a:srgbClr val="00b050"/>
              </a:buClr>
              <a:buFont typeface="Arial"/>
              <a:buChar char="•"/>
            </a:pPr>
            <a:endParaRPr b="0" lang="it-IT" sz="1600" spc="-1" strike="noStrike">
              <a:latin typeface="Arial"/>
            </a:endParaRPr>
          </a:p>
          <a:p>
            <a:pPr>
              <a:lnSpc>
                <a:spcPct val="100000"/>
              </a:lnSpc>
            </a:pPr>
            <a:endParaRPr b="0" lang="it-IT" sz="1600" spc="-1" strike="noStrike">
              <a:latin typeface="Arial"/>
            </a:endParaRPr>
          </a:p>
        </p:txBody>
      </p:sp>
      <p:sp>
        <p:nvSpPr>
          <p:cNvPr id="105" name="CustomShape 10"/>
          <p:cNvSpPr/>
          <p:nvPr/>
        </p:nvSpPr>
        <p:spPr>
          <a:xfrm>
            <a:off x="6984000" y="5070600"/>
            <a:ext cx="6094080" cy="6073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it-IT" sz="1800" spc="-1" strike="noStrike">
              <a:latin typeface="Arial"/>
            </a:endParaRPr>
          </a:p>
          <a:p>
            <a:pPr marL="285840" indent="-285480">
              <a:lnSpc>
                <a:spcPct val="100000"/>
              </a:lnSpc>
              <a:buClr>
                <a:srgbClr val="ff0000"/>
              </a:buClr>
              <a:buFont typeface="Arial"/>
              <a:buChar char="•"/>
            </a:pPr>
            <a:r>
              <a:rPr b="1" lang="it-IT" sz="1800" spc="-1" strike="noStrike">
                <a:solidFill>
                  <a:srgbClr val="ff0000"/>
                </a:solidFill>
                <a:latin typeface="Calibri"/>
              </a:rPr>
              <a:t>Nuclear </a:t>
            </a:r>
            <a:r>
              <a:rPr b="1" lang="it-IT" sz="1800" spc="-1" strike="noStrike">
                <a:solidFill>
                  <a:srgbClr val="ff0000"/>
                </a:solidFill>
                <a:latin typeface="Calibri"/>
              </a:rPr>
              <a:t>fragmentation</a:t>
            </a:r>
            <a:endParaRPr b="0" lang="it-IT" sz="1800" spc="-1" strike="noStrike">
              <a:latin typeface="Arial"/>
            </a:endParaRPr>
          </a:p>
        </p:txBody>
      </p:sp>
      <p:sp>
        <p:nvSpPr>
          <p:cNvPr id="106" name="Line 11"/>
          <p:cNvSpPr/>
          <p:nvPr/>
        </p:nvSpPr>
        <p:spPr>
          <a:xfrm>
            <a:off x="3840480" y="3776040"/>
            <a:ext cx="1034640" cy="0"/>
          </a:xfrm>
          <a:prstGeom prst="line">
            <a:avLst/>
          </a:prstGeom>
          <a:ln w="76320">
            <a:solidFill>
              <a:schemeClr val="accent6">
                <a:lumMod val="50000"/>
              </a:schemeClr>
            </a:solidFill>
            <a:round/>
          </a:ln>
        </p:spPr>
        <p:style>
          <a:lnRef idx="1">
            <a:schemeClr val="accent1"/>
          </a:lnRef>
          <a:fillRef idx="0">
            <a:schemeClr val="accent1"/>
          </a:fillRef>
          <a:effectRef idx="0">
            <a:schemeClr val="accent1"/>
          </a:effectRef>
          <a:fontRef idx="minor"/>
        </p:style>
      </p:sp>
      <p:sp>
        <p:nvSpPr>
          <p:cNvPr id="107" name="CustomShape 12"/>
          <p:cNvSpPr/>
          <p:nvPr/>
        </p:nvSpPr>
        <p:spPr>
          <a:xfrm>
            <a:off x="3877920" y="3418560"/>
            <a:ext cx="9597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800" spc="-1" strike="noStrike">
                <a:solidFill>
                  <a:srgbClr val="984807"/>
                </a:solidFill>
                <a:latin typeface="Calibri"/>
              </a:rPr>
              <a:t>tumor</a:t>
            </a:r>
            <a:endParaRPr b="0" lang="it-IT" sz="1800" spc="-1" strike="noStrike">
              <a:latin typeface="Arial"/>
            </a:endParaRPr>
          </a:p>
        </p:txBody>
      </p:sp>
      <p:sp>
        <p:nvSpPr>
          <p:cNvPr id="108" name="CustomShape 13"/>
          <p:cNvSpPr/>
          <p:nvPr/>
        </p:nvSpPr>
        <p:spPr>
          <a:xfrm>
            <a:off x="3451320" y="-61560"/>
            <a:ext cx="5289120" cy="927360"/>
          </a:xfrm>
          <a:prstGeom prst="rect">
            <a:avLst/>
          </a:prstGeom>
          <a:noFill/>
          <a:ln>
            <a:noFill/>
          </a:ln>
        </p:spPr>
        <p:style>
          <a:lnRef idx="0"/>
          <a:fillRef idx="0"/>
          <a:effectRef idx="0"/>
          <a:fontRef idx="minor"/>
        </p:style>
        <p:txBody>
          <a:bodyPr lIns="0" rIns="0" tIns="12600" bIns="0">
            <a:spAutoFit/>
          </a:bodyPr>
          <a:p>
            <a:pPr marL="12600" algn="ctr">
              <a:lnSpc>
                <a:spcPct val="100000"/>
              </a:lnSpc>
              <a:spcBef>
                <a:spcPts val="99"/>
              </a:spcBef>
            </a:pPr>
            <a:r>
              <a:rPr b="0" lang="it-IT" sz="6000" spc="-55" strike="noStrike">
                <a:solidFill>
                  <a:srgbClr val="ff0000"/>
                </a:solidFill>
                <a:latin typeface="Browallia New"/>
              </a:rPr>
              <a:t>Hadrontherapy</a:t>
            </a:r>
            <a:endParaRPr b="0" lang="it-IT" sz="6000" spc="-1" strike="noStrike">
              <a:latin typeface="Arial"/>
            </a:endParaRPr>
          </a:p>
        </p:txBody>
      </p:sp>
      <p:pic>
        <p:nvPicPr>
          <p:cNvPr id="109" name="" descr=""/>
          <p:cNvPicPr/>
          <p:nvPr/>
        </p:nvPicPr>
        <p:blipFill>
          <a:blip r:embed="rId3"/>
          <a:stretch/>
        </p:blipFill>
        <p:spPr>
          <a:xfrm>
            <a:off x="6480000" y="936000"/>
            <a:ext cx="4752000" cy="2887200"/>
          </a:xfrm>
          <a:prstGeom prst="rect">
            <a:avLst/>
          </a:prstGeom>
          <a:ln>
            <a:noFill/>
          </a:ln>
        </p:spPr>
      </p:pic>
      <p:pic>
        <p:nvPicPr>
          <p:cNvPr id="110" name="" descr=""/>
          <p:cNvPicPr/>
          <p:nvPr/>
        </p:nvPicPr>
        <p:blipFill>
          <a:blip r:embed="rId4"/>
          <a:stretch/>
        </p:blipFill>
        <p:spPr>
          <a:xfrm>
            <a:off x="12824280" y="298440"/>
            <a:ext cx="3447720" cy="3733560"/>
          </a:xfrm>
          <a:prstGeom prst="rect">
            <a:avLst/>
          </a:prstGeom>
          <a:ln>
            <a:noFill/>
          </a:ln>
        </p:spPr>
      </p:pic>
      <p:sp>
        <p:nvSpPr>
          <p:cNvPr id="111" name="TextShape 14"/>
          <p:cNvSpPr txBox="1"/>
          <p:nvPr/>
        </p:nvSpPr>
        <p:spPr>
          <a:xfrm>
            <a:off x="6696000" y="3576960"/>
            <a:ext cx="5256000" cy="401400"/>
          </a:xfrm>
          <a:prstGeom prst="rect">
            <a:avLst/>
          </a:prstGeom>
          <a:noFill/>
          <a:ln>
            <a:noFill/>
          </a:ln>
        </p:spPr>
        <p:txBody>
          <a:bodyPr lIns="90000" rIns="90000" tIns="45000" bIns="45000">
            <a:noAutofit/>
          </a:bodyPr>
          <a:p>
            <a:r>
              <a:rPr b="0" i="1" lang="it-IT" sz="1050" spc="-1" strike="noStrike">
                <a:solidFill>
                  <a:srgbClr val="000000"/>
                </a:solidFill>
                <a:latin typeface="Calibri"/>
              </a:rPr>
              <a:t>Sketch of a treatment planning system on brain-located tumor</a:t>
            </a:r>
            <a:endParaRPr b="0" lang="it-IT" sz="105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0">
                                  <p:stCondLst>
                                    <p:cond delay="0"/>
                                  </p:stCondLst>
                                  <p:childTnLst>
                                    <p:set>
                                      <p:cBhvr>
                                        <p:cTn id="10" dur="1" fill="hold">
                                          <p:stCondLst>
                                            <p:cond delay="0"/>
                                          </p:stCondLst>
                                        </p:cTn>
                                        <p:tgtEl>
                                          <p:spTgt spid="100"/>
                                        </p:tgtEl>
                                        <p:attrNameLst>
                                          <p:attrName>style.visibility</p:attrName>
                                        </p:attrNameLst>
                                      </p:cBhvr>
                                      <p:to>
                                        <p:strVal val="visible"/>
                                      </p:to>
                                    </p:set>
                                    <p:animEffect filter="fade" transition="in">
                                      <p:cBhvr additive="repl">
                                        <p:cTn id="11" dur="500"/>
                                        <p:tgtEl>
                                          <p:spTgt spid="100"/>
                                        </p:tgtEl>
                                      </p:cBhvr>
                                    </p:animEffect>
                                  </p:childTnLst>
                                </p:cTn>
                              </p:par>
                            </p:childTnLst>
                          </p:cTn>
                        </p:par>
                        <p:par>
                          <p:cTn id="12" fill="hold">
                            <p:stCondLst>
                              <p:cond delay="500"/>
                            </p:stCondLst>
                            <p:childTnLst>
                              <p:par>
                                <p:cTn id="13" nodeType="afterEffect" fill="hold" presetClass="entr" presetID="10">
                                  <p:stCondLst>
                                    <p:cond delay="0"/>
                                  </p:stCondLst>
                                  <p:childTnLst>
                                    <p:set>
                                      <p:cBhvr>
                                        <p:cTn id="14" dur="1" fill="hold">
                                          <p:stCondLst>
                                            <p:cond delay="0"/>
                                          </p:stCondLst>
                                        </p:cTn>
                                        <p:tgtEl>
                                          <p:spTgt spid="102"/>
                                        </p:tgtEl>
                                        <p:attrNameLst>
                                          <p:attrName>style.visibility</p:attrName>
                                        </p:attrNameLst>
                                      </p:cBhvr>
                                      <p:to>
                                        <p:strVal val="visible"/>
                                      </p:to>
                                    </p:set>
                                    <p:animEffect filter="fade" transition="in">
                                      <p:cBhvr additive="repl">
                                        <p:cTn id="15" dur="500"/>
                                        <p:tgtEl>
                                          <p:spTgt spid="102"/>
                                        </p:tgtEl>
                                      </p:cBhvr>
                                    </p:animEffect>
                                  </p:childTnLst>
                                </p:cTn>
                              </p:par>
                              <p:par>
                                <p:cTn id="16" nodeType="withEffect" fill="hold" presetClass="entr" presetID="10">
                                  <p:stCondLst>
                                    <p:cond delay="0"/>
                                  </p:stCondLst>
                                  <p:childTnLst>
                                    <p:set>
                                      <p:cBhvr>
                                        <p:cTn id="17" dur="1" fill="hold">
                                          <p:stCondLst>
                                            <p:cond delay="0"/>
                                          </p:stCondLst>
                                        </p:cTn>
                                        <p:tgtEl>
                                          <p:spTgt spid="101"/>
                                        </p:tgtEl>
                                        <p:attrNameLst>
                                          <p:attrName>style.visibility</p:attrName>
                                        </p:attrNameLst>
                                      </p:cBhvr>
                                      <p:to>
                                        <p:strVal val="visible"/>
                                      </p:to>
                                    </p:set>
                                    <p:animEffect filter="fade" transition="in">
                                      <p:cBhvr additive="repl">
                                        <p:cTn id="18" dur="500"/>
                                        <p:tgtEl>
                                          <p:spTgt spid="101"/>
                                        </p:tgtEl>
                                      </p:cBhvr>
                                    </p:animEffect>
                                  </p:childTnLst>
                                </p:cTn>
                              </p:par>
                              <p:par>
                                <p:cTn id="19" nodeType="withEffect" fill="hold" presetClass="entr" presetID="10">
                                  <p:stCondLst>
                                    <p:cond delay="0"/>
                                  </p:stCondLst>
                                  <p:childTnLst>
                                    <p:set>
                                      <p:cBhvr>
                                        <p:cTn id="20" dur="1" fill="hold">
                                          <p:stCondLst>
                                            <p:cond delay="0"/>
                                          </p:stCondLst>
                                        </p:cTn>
                                        <p:tgtEl>
                                          <p:spTgt spid="98"/>
                                        </p:tgtEl>
                                        <p:attrNameLst>
                                          <p:attrName>style.visibility</p:attrName>
                                        </p:attrNameLst>
                                      </p:cBhvr>
                                      <p:to>
                                        <p:strVal val="visible"/>
                                      </p:to>
                                    </p:set>
                                    <p:animEffect filter="fade" transition="in">
                                      <p:cBhvr additive="repl">
                                        <p:cTn id="21" dur="500"/>
                                        <p:tgtEl>
                                          <p:spTgt spid="98"/>
                                        </p:tgtEl>
                                      </p:cBhvr>
                                    </p:animEffect>
                                  </p:childTnLst>
                                </p:cTn>
                              </p:par>
                              <p:par>
                                <p:cTn id="22" nodeType="withEffect" fill="hold" presetClass="entr" presetID="1">
                                  <p:stCondLst>
                                    <p:cond delay="0"/>
                                  </p:stCondLst>
                                  <p:childTnLst>
                                    <p:set>
                                      <p:cBhvr>
                                        <p:cTn id="23" dur="1" fill="hold">
                                          <p:stCondLst>
                                            <p:cond delay="0"/>
                                          </p:stCondLst>
                                        </p:cTn>
                                        <p:tgtEl>
                                          <p:spTgt spid="103"/>
                                        </p:tgtEl>
                                        <p:attrNameLst>
                                          <p:attrName>style.visibility</p:attrName>
                                        </p:attrNameLst>
                                      </p:cBhvr>
                                      <p:to>
                                        <p:strVal val="visible"/>
                                      </p:to>
                                    </p:set>
                                  </p:childTnLst>
                                </p:cTn>
                              </p:par>
                              <p:par>
                                <p:cTn id="24" nodeType="withEffect" fill="hold" presetClass="entr" presetID="1">
                                  <p:stCondLst>
                                    <p:cond delay="0"/>
                                  </p:stCondLst>
                                  <p:childTnLst>
                                    <p:set>
                                      <p:cBhvr>
                                        <p:cTn id="25" dur="1" fill="hold">
                                          <p:stCondLst>
                                            <p:cond delay="0"/>
                                          </p:stCondLst>
                                        </p:cTn>
                                        <p:tgtEl>
                                          <p:spTgt spid="107"/>
                                        </p:tgtEl>
                                        <p:attrNameLst>
                                          <p:attrName>style.visibility</p:attrName>
                                        </p:attrNameLst>
                                      </p:cBhvr>
                                      <p:to>
                                        <p:strVal val="visible"/>
                                      </p:to>
                                    </p:set>
                                  </p:childTnLst>
                                </p:cTn>
                              </p:par>
                              <p:par>
                                <p:cTn id="26" nodeType="withEffect" fill="hold" presetClass="entr" presetID="1">
                                  <p:stCondLst>
                                    <p:cond delay="0"/>
                                  </p:stCondLst>
                                  <p:childTnLst>
                                    <p:set>
                                      <p:cBhvr>
                                        <p:cTn id="27" dur="1" fill="hold">
                                          <p:stCondLst>
                                            <p:cond delay="0"/>
                                          </p:stCondLst>
                                        </p:cTn>
                                        <p:tgtEl>
                                          <p:spTgt spid="10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
                                  <p:stCondLst>
                                    <p:cond delay="0"/>
                                  </p:stCondLst>
                                  <p:childTnLst>
                                    <p:set>
                                      <p:cBhvr>
                                        <p:cTn id="31" dur="1" fill="hold">
                                          <p:stCondLst>
                                            <p:cond delay="0"/>
                                          </p:stCondLst>
                                        </p:cTn>
                                        <p:tgtEl>
                                          <p:spTgt spid="-1"/>
                                        </p:tgtEl>
                                        <p:attrNameLst>
                                          <p:attrName>style.visibility</p:attrName>
                                        </p:attrNameLst>
                                      </p:cBhvr>
                                      <p:to>
                                        <p:strVal val="visible"/>
                                      </p:to>
                                    </p:set>
                                  </p:childTnLst>
                                </p:cTn>
                              </p:par>
                              <p:par>
                                <p:cTn id="32" nodeType="withEffect" fill="hold" presetClass="entr" presetID="1">
                                  <p:stCondLst>
                                    <p:cond delay="0"/>
                                  </p:stCondLst>
                                  <p:childTnLst>
                                    <p:set>
                                      <p:cBhvr>
                                        <p:cTn id="33" dur="1" fill="hold">
                                          <p:stCondLst>
                                            <p:cond delay="0"/>
                                          </p:stCondLst>
                                        </p:cTn>
                                        <p:tgtEl>
                                          <p:spTgt spid="-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1">
                                  <p:stCondLst>
                                    <p:cond delay="0"/>
                                  </p:stCondLst>
                                  <p:childTnLst>
                                    <p:set>
                                      <p:cBhvr>
                                        <p:cTn id="37"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68" name="Group 1"/>
          <p:cNvGrpSpPr/>
          <p:nvPr/>
        </p:nvGrpSpPr>
        <p:grpSpPr>
          <a:xfrm>
            <a:off x="0" y="6535080"/>
            <a:ext cx="12191760" cy="331560"/>
            <a:chOff x="0" y="6535080"/>
            <a:chExt cx="12191760" cy="331560"/>
          </a:xfrm>
        </p:grpSpPr>
        <p:sp>
          <p:nvSpPr>
            <p:cNvPr id="369"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370"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371" name="TextShape 4"/>
          <p:cNvSpPr txBox="1"/>
          <p:nvPr/>
        </p:nvSpPr>
        <p:spPr>
          <a:xfrm>
            <a:off x="1771560" y="144000"/>
            <a:ext cx="8740440" cy="9975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Differential Cross section</a:t>
            </a:r>
            <a:endParaRPr b="0" lang="it-IT" sz="6000" spc="-1" strike="noStrike">
              <a:solidFill>
                <a:srgbClr val="000000"/>
              </a:solidFill>
              <a:latin typeface="Calibri"/>
            </a:endParaRPr>
          </a:p>
        </p:txBody>
      </p:sp>
      <p:sp>
        <p:nvSpPr>
          <p:cNvPr id="372"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AC43848F-2DAE-4192-B926-7F2CDE2C2984}" type="slidenum">
              <a:rPr b="0" lang="it-IT" sz="1200" spc="-1" strike="noStrike">
                <a:solidFill>
                  <a:srgbClr val="ffffff"/>
                </a:solidFill>
                <a:latin typeface="Calibri"/>
              </a:rPr>
              <a:t>&lt;numero&gt;</a:t>
            </a:fld>
            <a:endParaRPr b="0" lang="it-IT" sz="1200" spc="-1" strike="noStrike">
              <a:latin typeface="Arial"/>
            </a:endParaRPr>
          </a:p>
        </p:txBody>
      </p:sp>
      <p:pic>
        <p:nvPicPr>
          <p:cNvPr id="373" name="" descr=""/>
          <p:cNvPicPr/>
          <p:nvPr/>
        </p:nvPicPr>
        <p:blipFill>
          <a:blip r:embed="rId1"/>
          <a:stretch/>
        </p:blipFill>
        <p:spPr>
          <a:xfrm>
            <a:off x="2377440" y="2443680"/>
            <a:ext cx="7200000" cy="1694160"/>
          </a:xfrm>
          <a:prstGeom prst="rect">
            <a:avLst/>
          </a:prstGeom>
          <a:ln>
            <a:noFill/>
          </a:ln>
        </p:spPr>
      </p:pic>
      <p:sp>
        <p:nvSpPr>
          <p:cNvPr id="374" name="TextShape 6"/>
          <p:cNvSpPr txBox="1"/>
          <p:nvPr/>
        </p:nvSpPr>
        <p:spPr>
          <a:xfrm>
            <a:off x="3788280" y="3993840"/>
            <a:ext cx="125316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N° of primary</a:t>
            </a:r>
            <a:endParaRPr b="0" lang="it-IT" sz="1400" spc="-1" strike="noStrike">
              <a:latin typeface="Arial"/>
            </a:endParaRPr>
          </a:p>
          <a:p>
            <a:pPr algn="ctr"/>
            <a:r>
              <a:rPr b="0" lang="it-IT" sz="1400" spc="-1" strike="noStrike">
                <a:latin typeface="Arial"/>
              </a:rPr>
              <a:t>events</a:t>
            </a:r>
            <a:endParaRPr b="0" lang="it-IT" sz="1400" spc="-1" strike="noStrike">
              <a:latin typeface="Arial"/>
            </a:endParaRPr>
          </a:p>
        </p:txBody>
      </p:sp>
      <p:sp>
        <p:nvSpPr>
          <p:cNvPr id="375" name="Line 7"/>
          <p:cNvSpPr/>
          <p:nvPr/>
        </p:nvSpPr>
        <p:spPr>
          <a:xfrm flipV="1">
            <a:off x="4321440" y="3758760"/>
            <a:ext cx="288000" cy="235080"/>
          </a:xfrm>
          <a:prstGeom prst="line">
            <a:avLst/>
          </a:prstGeom>
          <a:ln>
            <a:solidFill>
              <a:srgbClr val="3465a4"/>
            </a:solidFill>
            <a:tailEnd len="med" type="triangle" w="med"/>
          </a:ln>
        </p:spPr>
        <p:style>
          <a:lnRef idx="0"/>
          <a:fillRef idx="0"/>
          <a:effectRef idx="0"/>
          <a:fontRef idx="minor"/>
        </p:style>
      </p:sp>
      <p:sp>
        <p:nvSpPr>
          <p:cNvPr id="376" name="TextShape 8"/>
          <p:cNvSpPr txBox="1"/>
          <p:nvPr/>
        </p:nvSpPr>
        <p:spPr>
          <a:xfrm>
            <a:off x="5761440" y="4012920"/>
            <a:ext cx="139032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N° of scattered</a:t>
            </a:r>
            <a:endParaRPr b="0" lang="it-IT" sz="1400" spc="-1" strike="noStrike">
              <a:latin typeface="Arial"/>
            </a:endParaRPr>
          </a:p>
          <a:p>
            <a:pPr algn="ctr"/>
            <a:r>
              <a:rPr b="0" lang="it-IT" sz="1400" spc="-1" strike="noStrike">
                <a:latin typeface="Arial"/>
              </a:rPr>
              <a:t>centers</a:t>
            </a:r>
            <a:endParaRPr b="0" lang="it-IT" sz="1400" spc="-1" strike="noStrike">
              <a:latin typeface="Arial"/>
            </a:endParaRPr>
          </a:p>
        </p:txBody>
      </p:sp>
      <p:sp>
        <p:nvSpPr>
          <p:cNvPr id="377" name="Line 9"/>
          <p:cNvSpPr/>
          <p:nvPr/>
        </p:nvSpPr>
        <p:spPr>
          <a:xfrm flipH="1" flipV="1">
            <a:off x="6265440" y="3705840"/>
            <a:ext cx="288000" cy="307080"/>
          </a:xfrm>
          <a:prstGeom prst="line">
            <a:avLst/>
          </a:prstGeom>
          <a:ln>
            <a:solidFill>
              <a:srgbClr val="3465a4"/>
            </a:solidFill>
            <a:tailEnd len="med" type="triangle" w="med"/>
          </a:ln>
        </p:spPr>
        <p:style>
          <a:lnRef idx="0"/>
          <a:fillRef idx="0"/>
          <a:effectRef idx="0"/>
          <a:fontRef idx="minor"/>
        </p:style>
      </p:sp>
      <p:sp>
        <p:nvSpPr>
          <p:cNvPr id="378" name="TextShape 10"/>
          <p:cNvSpPr txBox="1"/>
          <p:nvPr/>
        </p:nvSpPr>
        <p:spPr>
          <a:xfrm>
            <a:off x="7561440" y="4046760"/>
            <a:ext cx="1242360" cy="324720"/>
          </a:xfrm>
          <a:prstGeom prst="rect">
            <a:avLst/>
          </a:prstGeom>
          <a:noFill/>
          <a:ln w="36000">
            <a:solidFill>
              <a:srgbClr val="00a933"/>
            </a:solidFill>
            <a:round/>
          </a:ln>
        </p:spPr>
        <p:txBody>
          <a:bodyPr lIns="108000" rIns="108000" tIns="63000" bIns="63000">
            <a:noAutofit/>
          </a:bodyPr>
          <a:p>
            <a:pPr algn="ctr"/>
            <a:r>
              <a:rPr b="0" lang="it-IT" sz="1400" spc="-1" strike="noStrike">
                <a:latin typeface="Arial"/>
              </a:rPr>
              <a:t>Phase space</a:t>
            </a:r>
            <a:endParaRPr b="0" lang="it-IT" sz="1400" spc="-1" strike="noStrike">
              <a:latin typeface="Arial"/>
            </a:endParaRPr>
          </a:p>
        </p:txBody>
      </p:sp>
      <p:sp>
        <p:nvSpPr>
          <p:cNvPr id="379" name="Line 11"/>
          <p:cNvSpPr/>
          <p:nvPr/>
        </p:nvSpPr>
        <p:spPr>
          <a:xfrm flipH="1" flipV="1">
            <a:off x="7417440" y="3633840"/>
            <a:ext cx="360000" cy="412920"/>
          </a:xfrm>
          <a:prstGeom prst="line">
            <a:avLst/>
          </a:prstGeom>
          <a:ln>
            <a:solidFill>
              <a:srgbClr val="00a933"/>
            </a:solidFill>
            <a:tailEnd len="med" type="triangle" w="med"/>
          </a:ln>
        </p:spPr>
        <p:style>
          <a:lnRef idx="0"/>
          <a:fillRef idx="0"/>
          <a:effectRef idx="0"/>
          <a:fontRef idx="minor"/>
        </p:style>
      </p:sp>
      <p:sp>
        <p:nvSpPr>
          <p:cNvPr id="380" name="TextShape 12"/>
          <p:cNvSpPr txBox="1"/>
          <p:nvPr/>
        </p:nvSpPr>
        <p:spPr>
          <a:xfrm>
            <a:off x="9631080" y="3129840"/>
            <a:ext cx="952920" cy="324720"/>
          </a:xfrm>
          <a:prstGeom prst="rect">
            <a:avLst/>
          </a:prstGeom>
          <a:noFill/>
          <a:ln w="36000">
            <a:solidFill>
              <a:srgbClr val="ff0000"/>
            </a:solidFill>
            <a:round/>
          </a:ln>
        </p:spPr>
        <p:txBody>
          <a:bodyPr lIns="108000" rIns="108000" tIns="63000" bIns="63000">
            <a:noAutofit/>
          </a:bodyPr>
          <a:p>
            <a:pPr algn="ctr"/>
            <a:r>
              <a:rPr b="0" lang="it-IT" sz="1400" spc="-1" strike="noStrike">
                <a:latin typeface="Arial"/>
              </a:rPr>
              <a:t>efficiency</a:t>
            </a:r>
            <a:endParaRPr b="0" lang="it-IT" sz="1400" spc="-1" strike="noStrike">
              <a:latin typeface="Arial"/>
            </a:endParaRPr>
          </a:p>
        </p:txBody>
      </p:sp>
      <p:sp>
        <p:nvSpPr>
          <p:cNvPr id="381" name="Line 13"/>
          <p:cNvSpPr/>
          <p:nvPr/>
        </p:nvSpPr>
        <p:spPr>
          <a:xfrm flipH="1">
            <a:off x="9145440" y="3310560"/>
            <a:ext cx="485640" cy="126360"/>
          </a:xfrm>
          <a:prstGeom prst="line">
            <a:avLst/>
          </a:prstGeom>
          <a:ln>
            <a:solidFill>
              <a:srgbClr val="ff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82" name="Group 1"/>
          <p:cNvGrpSpPr/>
          <p:nvPr/>
        </p:nvGrpSpPr>
        <p:grpSpPr>
          <a:xfrm>
            <a:off x="0" y="6535080"/>
            <a:ext cx="12191760" cy="331560"/>
            <a:chOff x="0" y="6535080"/>
            <a:chExt cx="12191760" cy="331560"/>
          </a:xfrm>
        </p:grpSpPr>
        <p:sp>
          <p:nvSpPr>
            <p:cNvPr id="383"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384"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385" name="TextShape 4"/>
          <p:cNvSpPr txBox="1"/>
          <p:nvPr/>
        </p:nvSpPr>
        <p:spPr>
          <a:xfrm>
            <a:off x="1771560" y="144000"/>
            <a:ext cx="8740440" cy="9975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D</a:t>
            </a:r>
            <a:r>
              <a:rPr b="0" lang="it-IT" sz="6000" spc="-55" strike="noStrike">
                <a:solidFill>
                  <a:srgbClr val="ff0000"/>
                </a:solidFill>
                <a:latin typeface="Browallia New"/>
              </a:rPr>
              <a:t>i</a:t>
            </a:r>
            <a:r>
              <a:rPr b="0" lang="it-IT" sz="6000" spc="-55" strike="noStrike">
                <a:solidFill>
                  <a:srgbClr val="ff0000"/>
                </a:solidFill>
                <a:latin typeface="Browallia New"/>
              </a:rPr>
              <a:t>f</a:t>
            </a:r>
            <a:r>
              <a:rPr b="0" lang="it-IT" sz="6000" spc="-55" strike="noStrike">
                <a:solidFill>
                  <a:srgbClr val="ff0000"/>
                </a:solidFill>
                <a:latin typeface="Browallia New"/>
              </a:rPr>
              <a:t>f</a:t>
            </a:r>
            <a:r>
              <a:rPr b="0" lang="it-IT" sz="6000" spc="-55" strike="noStrike">
                <a:solidFill>
                  <a:srgbClr val="ff0000"/>
                </a:solidFill>
                <a:latin typeface="Browallia New"/>
              </a:rPr>
              <a:t>e</a:t>
            </a:r>
            <a:r>
              <a:rPr b="0" lang="it-IT" sz="6000" spc="-55" strike="noStrike">
                <a:solidFill>
                  <a:srgbClr val="ff0000"/>
                </a:solidFill>
                <a:latin typeface="Browallia New"/>
              </a:rPr>
              <a:t>r</a:t>
            </a:r>
            <a:r>
              <a:rPr b="0" lang="it-IT" sz="6000" spc="-55" strike="noStrike">
                <a:solidFill>
                  <a:srgbClr val="ff0000"/>
                </a:solidFill>
                <a:latin typeface="Browallia New"/>
              </a:rPr>
              <a:t>e</a:t>
            </a:r>
            <a:r>
              <a:rPr b="0" lang="it-IT" sz="6000" spc="-55" strike="noStrike">
                <a:solidFill>
                  <a:srgbClr val="ff0000"/>
                </a:solidFill>
                <a:latin typeface="Browallia New"/>
              </a:rPr>
              <a:t>n</a:t>
            </a:r>
            <a:r>
              <a:rPr b="0" lang="it-IT" sz="6000" spc="-55" strike="noStrike">
                <a:solidFill>
                  <a:srgbClr val="ff0000"/>
                </a:solidFill>
                <a:latin typeface="Browallia New"/>
              </a:rPr>
              <a:t>t</a:t>
            </a:r>
            <a:r>
              <a:rPr b="0" lang="it-IT" sz="6000" spc="-55" strike="noStrike">
                <a:solidFill>
                  <a:srgbClr val="ff0000"/>
                </a:solidFill>
                <a:latin typeface="Browallia New"/>
              </a:rPr>
              <a:t>i</a:t>
            </a:r>
            <a:r>
              <a:rPr b="0" lang="it-IT" sz="6000" spc="-55" strike="noStrike">
                <a:solidFill>
                  <a:srgbClr val="ff0000"/>
                </a:solidFill>
                <a:latin typeface="Browallia New"/>
              </a:rPr>
              <a:t>a</a:t>
            </a:r>
            <a:r>
              <a:rPr b="0" lang="it-IT" sz="6000" spc="-55" strike="noStrike">
                <a:solidFill>
                  <a:srgbClr val="ff0000"/>
                </a:solidFill>
                <a:latin typeface="Browallia New"/>
              </a:rPr>
              <a:t>l </a:t>
            </a:r>
            <a:r>
              <a:rPr b="0" lang="it-IT" sz="6000" spc="-55" strike="noStrike">
                <a:solidFill>
                  <a:srgbClr val="ff0000"/>
                </a:solidFill>
                <a:latin typeface="Browallia New"/>
              </a:rPr>
              <a:t>C</a:t>
            </a:r>
            <a:r>
              <a:rPr b="0" lang="it-IT" sz="6000" spc="-55" strike="noStrike">
                <a:solidFill>
                  <a:srgbClr val="ff0000"/>
                </a:solidFill>
                <a:latin typeface="Browallia New"/>
              </a:rPr>
              <a:t>r</a:t>
            </a:r>
            <a:r>
              <a:rPr b="0" lang="it-IT" sz="6000" spc="-55" strike="noStrike">
                <a:solidFill>
                  <a:srgbClr val="ff0000"/>
                </a:solidFill>
                <a:latin typeface="Browallia New"/>
              </a:rPr>
              <a:t>o</a:t>
            </a:r>
            <a:r>
              <a:rPr b="0" lang="it-IT" sz="6000" spc="-55" strike="noStrike">
                <a:solidFill>
                  <a:srgbClr val="ff0000"/>
                </a:solidFill>
                <a:latin typeface="Browallia New"/>
              </a:rPr>
              <a:t>s</a:t>
            </a:r>
            <a:r>
              <a:rPr b="0" lang="it-IT" sz="6000" spc="-55" strike="noStrike">
                <a:solidFill>
                  <a:srgbClr val="ff0000"/>
                </a:solidFill>
                <a:latin typeface="Browallia New"/>
              </a:rPr>
              <a:t>s</a:t>
            </a:r>
            <a:r>
              <a:rPr b="0" lang="it-IT" sz="6000" spc="-55" strike="noStrike">
                <a:solidFill>
                  <a:srgbClr val="ff0000"/>
                </a:solidFill>
                <a:latin typeface="Browallia New"/>
              </a:rPr>
              <a:t> </a:t>
            </a:r>
            <a:r>
              <a:rPr b="0" lang="it-IT" sz="6000" spc="-55" strike="noStrike">
                <a:solidFill>
                  <a:srgbClr val="ff0000"/>
                </a:solidFill>
                <a:latin typeface="Browallia New"/>
              </a:rPr>
              <a:t>s</a:t>
            </a:r>
            <a:r>
              <a:rPr b="0" lang="it-IT" sz="6000" spc="-55" strike="noStrike">
                <a:solidFill>
                  <a:srgbClr val="ff0000"/>
                </a:solidFill>
                <a:latin typeface="Browallia New"/>
              </a:rPr>
              <a:t>e</a:t>
            </a:r>
            <a:r>
              <a:rPr b="0" lang="it-IT" sz="6000" spc="-55" strike="noStrike">
                <a:solidFill>
                  <a:srgbClr val="ff0000"/>
                </a:solidFill>
                <a:latin typeface="Browallia New"/>
              </a:rPr>
              <a:t>c</a:t>
            </a:r>
            <a:r>
              <a:rPr b="0" lang="it-IT" sz="6000" spc="-55" strike="noStrike">
                <a:solidFill>
                  <a:srgbClr val="ff0000"/>
                </a:solidFill>
                <a:latin typeface="Browallia New"/>
              </a:rPr>
              <a:t>t</a:t>
            </a:r>
            <a:r>
              <a:rPr b="0" lang="it-IT" sz="6000" spc="-55" strike="noStrike">
                <a:solidFill>
                  <a:srgbClr val="ff0000"/>
                </a:solidFill>
                <a:latin typeface="Browallia New"/>
              </a:rPr>
              <a:t>i</a:t>
            </a:r>
            <a:r>
              <a:rPr b="0" lang="it-IT" sz="6000" spc="-55" strike="noStrike">
                <a:solidFill>
                  <a:srgbClr val="ff0000"/>
                </a:solidFill>
                <a:latin typeface="Browallia New"/>
              </a:rPr>
              <a:t>o</a:t>
            </a:r>
            <a:r>
              <a:rPr b="0" lang="it-IT" sz="6000" spc="-55" strike="noStrike">
                <a:solidFill>
                  <a:srgbClr val="ff0000"/>
                </a:solidFill>
                <a:latin typeface="Browallia New"/>
              </a:rPr>
              <a:t>n</a:t>
            </a:r>
            <a:endParaRPr b="0" lang="it-IT" sz="6000" spc="-1" strike="noStrike">
              <a:solidFill>
                <a:srgbClr val="000000"/>
              </a:solidFill>
              <a:latin typeface="Calibri"/>
            </a:endParaRPr>
          </a:p>
        </p:txBody>
      </p:sp>
      <p:sp>
        <p:nvSpPr>
          <p:cNvPr id="386"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80951685-B223-42CF-A70E-D53EA6E98064}" type="slidenum">
              <a:rPr b="0" lang="it-IT" sz="1200" spc="-1" strike="noStrike">
                <a:solidFill>
                  <a:srgbClr val="ffffff"/>
                </a:solidFill>
                <a:latin typeface="Calibri"/>
              </a:rPr>
              <a:t>&lt;numero&gt;</a:t>
            </a:fld>
            <a:endParaRPr b="0" lang="it-IT" sz="1200" spc="-1" strike="noStrike">
              <a:latin typeface="Arial"/>
            </a:endParaRPr>
          </a:p>
        </p:txBody>
      </p:sp>
      <p:pic>
        <p:nvPicPr>
          <p:cNvPr id="387" name="" descr=""/>
          <p:cNvPicPr/>
          <p:nvPr/>
        </p:nvPicPr>
        <p:blipFill>
          <a:blip r:embed="rId1"/>
          <a:stretch/>
        </p:blipFill>
        <p:spPr>
          <a:xfrm>
            <a:off x="2377440" y="2443680"/>
            <a:ext cx="7200000" cy="1694160"/>
          </a:xfrm>
          <a:prstGeom prst="rect">
            <a:avLst/>
          </a:prstGeom>
          <a:ln>
            <a:noFill/>
          </a:ln>
        </p:spPr>
      </p:pic>
      <p:sp>
        <p:nvSpPr>
          <p:cNvPr id="388" name="TextShape 6"/>
          <p:cNvSpPr txBox="1"/>
          <p:nvPr/>
        </p:nvSpPr>
        <p:spPr>
          <a:xfrm>
            <a:off x="3788280" y="3993840"/>
            <a:ext cx="125316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N° of primary</a:t>
            </a:r>
            <a:endParaRPr b="0" lang="it-IT" sz="1400" spc="-1" strike="noStrike">
              <a:latin typeface="Arial"/>
            </a:endParaRPr>
          </a:p>
          <a:p>
            <a:pPr algn="ctr"/>
            <a:r>
              <a:rPr b="0" lang="it-IT" sz="1400" spc="-1" strike="noStrike">
                <a:latin typeface="Arial"/>
              </a:rPr>
              <a:t>events</a:t>
            </a:r>
            <a:endParaRPr b="0" lang="it-IT" sz="1400" spc="-1" strike="noStrike">
              <a:latin typeface="Arial"/>
            </a:endParaRPr>
          </a:p>
        </p:txBody>
      </p:sp>
      <p:sp>
        <p:nvSpPr>
          <p:cNvPr id="389" name="Line 7"/>
          <p:cNvSpPr/>
          <p:nvPr/>
        </p:nvSpPr>
        <p:spPr>
          <a:xfrm flipV="1">
            <a:off x="4321440" y="3758760"/>
            <a:ext cx="288000" cy="235080"/>
          </a:xfrm>
          <a:prstGeom prst="line">
            <a:avLst/>
          </a:prstGeom>
          <a:ln>
            <a:solidFill>
              <a:srgbClr val="3465a4"/>
            </a:solidFill>
            <a:tailEnd len="med" type="triangle" w="med"/>
          </a:ln>
        </p:spPr>
        <p:style>
          <a:lnRef idx="0"/>
          <a:fillRef idx="0"/>
          <a:effectRef idx="0"/>
          <a:fontRef idx="minor"/>
        </p:style>
      </p:sp>
      <p:sp>
        <p:nvSpPr>
          <p:cNvPr id="390" name="TextShape 8"/>
          <p:cNvSpPr txBox="1"/>
          <p:nvPr/>
        </p:nvSpPr>
        <p:spPr>
          <a:xfrm>
            <a:off x="5761440" y="4012920"/>
            <a:ext cx="1390320" cy="523080"/>
          </a:xfrm>
          <a:prstGeom prst="rect">
            <a:avLst/>
          </a:prstGeom>
          <a:noFill/>
          <a:ln w="36000">
            <a:solidFill>
              <a:srgbClr val="3465a4"/>
            </a:solidFill>
            <a:round/>
          </a:ln>
        </p:spPr>
        <p:txBody>
          <a:bodyPr lIns="108000" rIns="108000" tIns="63000" bIns="63000">
            <a:noAutofit/>
          </a:bodyPr>
          <a:p>
            <a:pPr algn="ctr"/>
            <a:r>
              <a:rPr b="0" lang="it-IT" sz="1400" spc="-1" strike="noStrike">
                <a:latin typeface="Arial"/>
              </a:rPr>
              <a:t>N° of </a:t>
            </a:r>
            <a:r>
              <a:rPr b="0" lang="it-IT" sz="1400" spc="-1" strike="noStrike">
                <a:latin typeface="Arial"/>
              </a:rPr>
              <a:t>scatt</a:t>
            </a:r>
            <a:r>
              <a:rPr b="0" lang="it-IT" sz="1400" spc="-1" strike="noStrike">
                <a:latin typeface="Arial"/>
              </a:rPr>
              <a:t>ered</a:t>
            </a:r>
            <a:endParaRPr b="0" lang="it-IT" sz="1400" spc="-1" strike="noStrike">
              <a:latin typeface="Arial"/>
            </a:endParaRPr>
          </a:p>
          <a:p>
            <a:pPr algn="ctr"/>
            <a:r>
              <a:rPr b="0" lang="it-IT" sz="1400" spc="-1" strike="noStrike">
                <a:latin typeface="Arial"/>
              </a:rPr>
              <a:t>cente</a:t>
            </a:r>
            <a:r>
              <a:rPr b="0" lang="it-IT" sz="1400" spc="-1" strike="noStrike">
                <a:latin typeface="Arial"/>
              </a:rPr>
              <a:t>rs</a:t>
            </a:r>
            <a:endParaRPr b="0" lang="it-IT" sz="1400" spc="-1" strike="noStrike">
              <a:latin typeface="Arial"/>
            </a:endParaRPr>
          </a:p>
        </p:txBody>
      </p:sp>
      <p:sp>
        <p:nvSpPr>
          <p:cNvPr id="391" name="Line 9"/>
          <p:cNvSpPr/>
          <p:nvPr/>
        </p:nvSpPr>
        <p:spPr>
          <a:xfrm flipH="1" flipV="1">
            <a:off x="6265440" y="3705840"/>
            <a:ext cx="288000" cy="307080"/>
          </a:xfrm>
          <a:prstGeom prst="line">
            <a:avLst/>
          </a:prstGeom>
          <a:ln>
            <a:solidFill>
              <a:srgbClr val="3465a4"/>
            </a:solidFill>
            <a:tailEnd len="med" type="triangle" w="med"/>
          </a:ln>
        </p:spPr>
        <p:style>
          <a:lnRef idx="0"/>
          <a:fillRef idx="0"/>
          <a:effectRef idx="0"/>
          <a:fontRef idx="minor"/>
        </p:style>
      </p:sp>
      <p:sp>
        <p:nvSpPr>
          <p:cNvPr id="392" name="TextShape 10"/>
          <p:cNvSpPr txBox="1"/>
          <p:nvPr/>
        </p:nvSpPr>
        <p:spPr>
          <a:xfrm>
            <a:off x="7561440" y="4046760"/>
            <a:ext cx="1242360" cy="324720"/>
          </a:xfrm>
          <a:prstGeom prst="rect">
            <a:avLst/>
          </a:prstGeom>
          <a:noFill/>
          <a:ln w="36000">
            <a:solidFill>
              <a:srgbClr val="00a933"/>
            </a:solidFill>
            <a:round/>
          </a:ln>
        </p:spPr>
        <p:txBody>
          <a:bodyPr lIns="108000" rIns="108000" tIns="63000" bIns="63000">
            <a:noAutofit/>
          </a:bodyPr>
          <a:p>
            <a:pPr algn="ctr"/>
            <a:r>
              <a:rPr b="0" lang="it-IT" sz="1400" spc="-1" strike="noStrike">
                <a:latin typeface="Arial"/>
              </a:rPr>
              <a:t>Phase space</a:t>
            </a:r>
            <a:endParaRPr b="0" lang="it-IT" sz="1400" spc="-1" strike="noStrike">
              <a:latin typeface="Arial"/>
            </a:endParaRPr>
          </a:p>
        </p:txBody>
      </p:sp>
      <p:sp>
        <p:nvSpPr>
          <p:cNvPr id="393" name="Line 11"/>
          <p:cNvSpPr/>
          <p:nvPr/>
        </p:nvSpPr>
        <p:spPr>
          <a:xfrm flipH="1" flipV="1">
            <a:off x="7417440" y="3633840"/>
            <a:ext cx="360000" cy="412920"/>
          </a:xfrm>
          <a:prstGeom prst="line">
            <a:avLst/>
          </a:prstGeom>
          <a:ln>
            <a:solidFill>
              <a:srgbClr val="00a933"/>
            </a:solidFill>
            <a:tailEnd len="med" type="triangle" w="med"/>
          </a:ln>
        </p:spPr>
        <p:style>
          <a:lnRef idx="0"/>
          <a:fillRef idx="0"/>
          <a:effectRef idx="0"/>
          <a:fontRef idx="minor"/>
        </p:style>
      </p:sp>
      <p:sp>
        <p:nvSpPr>
          <p:cNvPr id="394" name="TextShape 12"/>
          <p:cNvSpPr txBox="1"/>
          <p:nvPr/>
        </p:nvSpPr>
        <p:spPr>
          <a:xfrm>
            <a:off x="9631080" y="3129840"/>
            <a:ext cx="952920" cy="324720"/>
          </a:xfrm>
          <a:prstGeom prst="rect">
            <a:avLst/>
          </a:prstGeom>
          <a:noFill/>
          <a:ln w="36000">
            <a:solidFill>
              <a:srgbClr val="ff0000"/>
            </a:solidFill>
            <a:round/>
          </a:ln>
        </p:spPr>
        <p:txBody>
          <a:bodyPr lIns="108000" rIns="108000" tIns="63000" bIns="63000">
            <a:noAutofit/>
          </a:bodyPr>
          <a:p>
            <a:pPr algn="ctr"/>
            <a:r>
              <a:rPr b="0" lang="it-IT" sz="1400" spc="-1" strike="noStrike">
                <a:latin typeface="Arial"/>
              </a:rPr>
              <a:t>efficiency</a:t>
            </a:r>
            <a:endParaRPr b="0" lang="it-IT" sz="1400" spc="-1" strike="noStrike">
              <a:latin typeface="Arial"/>
            </a:endParaRPr>
          </a:p>
        </p:txBody>
      </p:sp>
      <p:sp>
        <p:nvSpPr>
          <p:cNvPr id="395" name="Line 13"/>
          <p:cNvSpPr/>
          <p:nvPr/>
        </p:nvSpPr>
        <p:spPr>
          <a:xfrm flipH="1">
            <a:off x="9145440" y="3310560"/>
            <a:ext cx="485640" cy="126360"/>
          </a:xfrm>
          <a:prstGeom prst="line">
            <a:avLst/>
          </a:prstGeom>
          <a:ln>
            <a:solidFill>
              <a:srgbClr val="ff0000"/>
            </a:solidFill>
            <a:tailEnd len="med" type="triangle" w="med"/>
          </a:ln>
        </p:spPr>
        <p:style>
          <a:lnRef idx="0"/>
          <a:fillRef idx="0"/>
          <a:effectRef idx="0"/>
          <a:fontRef idx="minor"/>
        </p:style>
      </p:sp>
      <p:sp>
        <p:nvSpPr>
          <p:cNvPr id="396" name="TextShape 14"/>
          <p:cNvSpPr txBox="1"/>
          <p:nvPr/>
        </p:nvSpPr>
        <p:spPr>
          <a:xfrm>
            <a:off x="8336520" y="2443680"/>
            <a:ext cx="1867320" cy="324720"/>
          </a:xfrm>
          <a:prstGeom prst="rect">
            <a:avLst/>
          </a:prstGeom>
          <a:noFill/>
          <a:ln w="36000">
            <a:solidFill>
              <a:srgbClr val="8d281e"/>
            </a:solidFill>
            <a:round/>
          </a:ln>
        </p:spPr>
        <p:txBody>
          <a:bodyPr lIns="108000" rIns="108000" tIns="63000" bIns="63000">
            <a:noAutofit/>
          </a:bodyPr>
          <a:p>
            <a:pPr algn="ctr"/>
            <a:r>
              <a:rPr b="0" lang="it-IT" sz="1400" spc="-1" strike="noStrike">
                <a:latin typeface="Arial"/>
              </a:rPr>
              <a:t>Yield of all fragments</a:t>
            </a:r>
            <a:endParaRPr b="0" lang="it-IT" sz="1400" spc="-1" strike="noStrike">
              <a:latin typeface="Arial"/>
            </a:endParaRPr>
          </a:p>
        </p:txBody>
      </p:sp>
      <p:sp>
        <p:nvSpPr>
          <p:cNvPr id="397" name="Line 15"/>
          <p:cNvSpPr/>
          <p:nvPr/>
        </p:nvSpPr>
        <p:spPr>
          <a:xfrm flipH="1">
            <a:off x="7850880" y="2624400"/>
            <a:ext cx="485640" cy="126360"/>
          </a:xfrm>
          <a:prstGeom prst="line">
            <a:avLst/>
          </a:prstGeom>
          <a:ln>
            <a:solidFill>
              <a:srgbClr val="8d281e"/>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8" name="Group 1"/>
          <p:cNvGrpSpPr/>
          <p:nvPr/>
        </p:nvGrpSpPr>
        <p:grpSpPr>
          <a:xfrm>
            <a:off x="0" y="6535080"/>
            <a:ext cx="12191760" cy="331560"/>
            <a:chOff x="0" y="6535080"/>
            <a:chExt cx="12191760" cy="331560"/>
          </a:xfrm>
        </p:grpSpPr>
        <p:sp>
          <p:nvSpPr>
            <p:cNvPr id="399"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400"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401" name="TextShape 4"/>
          <p:cNvSpPr txBox="1"/>
          <p:nvPr/>
        </p:nvSpPr>
        <p:spPr>
          <a:xfrm>
            <a:off x="1771560" y="144000"/>
            <a:ext cx="8740440" cy="9975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Fragments identification</a:t>
            </a:r>
            <a:endParaRPr b="0" lang="it-IT" sz="6000" spc="-1" strike="noStrike">
              <a:solidFill>
                <a:srgbClr val="000000"/>
              </a:solidFill>
              <a:latin typeface="Calibri"/>
            </a:endParaRPr>
          </a:p>
        </p:txBody>
      </p:sp>
      <p:sp>
        <p:nvSpPr>
          <p:cNvPr id="402"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91E1E1B8-42A4-4CB6-8298-40D366EA11E7}" type="slidenum">
              <a:rPr b="0" lang="it-IT" sz="1200" spc="-1" strike="noStrike">
                <a:solidFill>
                  <a:srgbClr val="ffffff"/>
                </a:solidFill>
                <a:latin typeface="Calibri"/>
              </a:rPr>
              <a:t>&lt;numero&gt;</a:t>
            </a:fld>
            <a:endParaRPr b="0" lang="it-IT" sz="1200" spc="-1" strike="noStrike">
              <a:latin typeface="Arial"/>
            </a:endParaRPr>
          </a:p>
        </p:txBody>
      </p:sp>
      <p:pic>
        <p:nvPicPr>
          <p:cNvPr id="403" name="" descr=""/>
          <p:cNvPicPr/>
          <p:nvPr/>
        </p:nvPicPr>
        <p:blipFill>
          <a:blip r:embed="rId1"/>
          <a:stretch/>
        </p:blipFill>
        <p:spPr>
          <a:xfrm>
            <a:off x="288000" y="1368000"/>
            <a:ext cx="3060000" cy="720000"/>
          </a:xfrm>
          <a:prstGeom prst="rect">
            <a:avLst/>
          </a:prstGeom>
          <a:ln>
            <a:noFill/>
          </a:ln>
        </p:spPr>
      </p:pic>
      <p:sp>
        <p:nvSpPr>
          <p:cNvPr id="404" name="CustomShape 6"/>
          <p:cNvSpPr/>
          <p:nvPr/>
        </p:nvSpPr>
        <p:spPr>
          <a:xfrm>
            <a:off x="1728000" y="1332000"/>
            <a:ext cx="864000" cy="324000"/>
          </a:xfrm>
          <a:prstGeom prst="rect">
            <a:avLst/>
          </a:prstGeom>
          <a:solidFill>
            <a:srgbClr val="ff0000">
              <a:alpha val="20000"/>
            </a:srgbClr>
          </a:solidFill>
          <a:ln>
            <a:solidFill>
              <a:srgbClr val="ff0000"/>
            </a:solidFill>
          </a:ln>
        </p:spPr>
        <p:style>
          <a:lnRef idx="0"/>
          <a:fillRef idx="0"/>
          <a:effectRef idx="0"/>
          <a:fontRef idx="minor"/>
        </p:style>
      </p:sp>
      <p:pic>
        <p:nvPicPr>
          <p:cNvPr id="405" name="" descr=""/>
          <p:cNvPicPr/>
          <p:nvPr/>
        </p:nvPicPr>
        <p:blipFill>
          <a:blip r:embed="rId2"/>
          <a:stretch/>
        </p:blipFill>
        <p:spPr>
          <a:xfrm>
            <a:off x="232560" y="2484000"/>
            <a:ext cx="6535440" cy="928080"/>
          </a:xfrm>
          <a:prstGeom prst="rect">
            <a:avLst/>
          </a:prstGeom>
          <a:ln>
            <a:noFill/>
          </a:ln>
        </p:spPr>
      </p:pic>
      <p:sp>
        <p:nvSpPr>
          <p:cNvPr id="406" name="TextShape 7"/>
          <p:cNvSpPr txBox="1"/>
          <p:nvPr/>
        </p:nvSpPr>
        <p:spPr>
          <a:xfrm>
            <a:off x="288000" y="2137680"/>
            <a:ext cx="4421880" cy="34632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it-IT" sz="1800" spc="-1" strike="noStrike">
                <a:latin typeface="Arial"/>
              </a:rPr>
              <a:t>From Bethe – Bloch formula I can get </a:t>
            </a:r>
            <a:r>
              <a:rPr b="1" lang="it-IT" sz="1800" spc="-1" strike="noStrike">
                <a:latin typeface="Arial"/>
              </a:rPr>
              <a:t>z</a:t>
            </a:r>
            <a:r>
              <a:rPr b="0" lang="it-IT" sz="1800" spc="-1" strike="noStrike">
                <a:latin typeface="Arial"/>
              </a:rPr>
              <a:t>:</a:t>
            </a:r>
            <a:endParaRPr b="0" lang="it-IT" sz="1800" spc="-1" strike="noStrike">
              <a:latin typeface="Arial"/>
            </a:endParaRPr>
          </a:p>
        </p:txBody>
      </p:sp>
      <p:sp>
        <p:nvSpPr>
          <p:cNvPr id="407" name="CustomShape 8"/>
          <p:cNvSpPr/>
          <p:nvPr/>
        </p:nvSpPr>
        <p:spPr>
          <a:xfrm>
            <a:off x="288000" y="1080000"/>
            <a:ext cx="3060000" cy="1008000"/>
          </a:xfrm>
          <a:prstGeom prst="rect">
            <a:avLst/>
          </a:prstGeom>
          <a:noFill/>
          <a:ln>
            <a:solidFill>
              <a:srgbClr val="3465a4"/>
            </a:solidFill>
          </a:ln>
        </p:spPr>
        <p:style>
          <a:lnRef idx="0"/>
          <a:fillRef idx="0"/>
          <a:effectRef idx="0"/>
          <a:fontRef idx="minor"/>
        </p:style>
      </p:sp>
      <p:sp>
        <p:nvSpPr>
          <p:cNvPr id="408" name="CustomShape 9"/>
          <p:cNvSpPr/>
          <p:nvPr/>
        </p:nvSpPr>
        <p:spPr>
          <a:xfrm>
            <a:off x="504000" y="2556000"/>
            <a:ext cx="432000" cy="720000"/>
          </a:xfrm>
          <a:prstGeom prst="rect">
            <a:avLst/>
          </a:prstGeom>
          <a:noFill/>
          <a:ln>
            <a:solidFill>
              <a:srgbClr val="ff0000"/>
            </a:solidFill>
          </a:ln>
        </p:spPr>
        <p:style>
          <a:lnRef idx="0"/>
          <a:fillRef idx="0"/>
          <a:effectRef idx="0"/>
          <a:fontRef idx="minor"/>
        </p:style>
      </p:sp>
      <p:sp>
        <p:nvSpPr>
          <p:cNvPr id="409" name="CustomShape 10"/>
          <p:cNvSpPr/>
          <p:nvPr/>
        </p:nvSpPr>
        <p:spPr>
          <a:xfrm>
            <a:off x="2664000" y="2988000"/>
            <a:ext cx="432000" cy="360000"/>
          </a:xfrm>
          <a:prstGeom prst="rect">
            <a:avLst/>
          </a:prstGeom>
          <a:noFill/>
          <a:ln>
            <a:solidFill>
              <a:srgbClr val="ff0000"/>
            </a:solidFill>
          </a:ln>
        </p:spPr>
        <p:style>
          <a:lnRef idx="0"/>
          <a:fillRef idx="0"/>
          <a:effectRef idx="0"/>
          <a:fontRef idx="minor"/>
        </p:style>
      </p:sp>
      <p:sp>
        <p:nvSpPr>
          <p:cNvPr id="410" name="CustomShape 11"/>
          <p:cNvSpPr/>
          <p:nvPr/>
        </p:nvSpPr>
        <p:spPr>
          <a:xfrm>
            <a:off x="5256000" y="2700000"/>
            <a:ext cx="360000" cy="432000"/>
          </a:xfrm>
          <a:prstGeom prst="rect">
            <a:avLst/>
          </a:prstGeom>
          <a:noFill/>
          <a:ln>
            <a:solidFill>
              <a:srgbClr val="ff0000"/>
            </a:solidFill>
          </a:ln>
        </p:spPr>
        <p:style>
          <a:lnRef idx="0"/>
          <a:fillRef idx="0"/>
          <a:effectRef idx="0"/>
          <a:fontRef idx="minor"/>
        </p:style>
      </p:sp>
      <p:sp>
        <p:nvSpPr>
          <p:cNvPr id="411" name="CustomShape 12"/>
          <p:cNvSpPr/>
          <p:nvPr/>
        </p:nvSpPr>
        <p:spPr>
          <a:xfrm>
            <a:off x="4320000" y="2484000"/>
            <a:ext cx="360000" cy="432000"/>
          </a:xfrm>
          <a:prstGeom prst="rect">
            <a:avLst/>
          </a:prstGeom>
          <a:noFill/>
          <a:ln>
            <a:solidFill>
              <a:srgbClr val="ff0000"/>
            </a:solidFill>
          </a:ln>
        </p:spPr>
        <p:style>
          <a:lnRef idx="0"/>
          <a:fillRef idx="0"/>
          <a:effectRef idx="0"/>
          <a:fontRef idx="minor"/>
        </p:style>
      </p:sp>
      <p:sp>
        <p:nvSpPr>
          <p:cNvPr id="412" name="Line 13"/>
          <p:cNvSpPr/>
          <p:nvPr/>
        </p:nvSpPr>
        <p:spPr>
          <a:xfrm>
            <a:off x="2880000" y="3348000"/>
            <a:ext cx="1224000" cy="216000"/>
          </a:xfrm>
          <a:prstGeom prst="line">
            <a:avLst/>
          </a:prstGeom>
          <a:ln>
            <a:solidFill>
              <a:srgbClr val="ff0000"/>
            </a:solidFill>
            <a:tailEnd len="med" type="triangle" w="med"/>
          </a:ln>
        </p:spPr>
        <p:style>
          <a:lnRef idx="0"/>
          <a:fillRef idx="0"/>
          <a:effectRef idx="0"/>
          <a:fontRef idx="minor"/>
        </p:style>
      </p:sp>
      <p:sp>
        <p:nvSpPr>
          <p:cNvPr id="413" name="Line 14"/>
          <p:cNvSpPr/>
          <p:nvPr/>
        </p:nvSpPr>
        <p:spPr>
          <a:xfrm>
            <a:off x="4392000" y="2916000"/>
            <a:ext cx="360000" cy="648000"/>
          </a:xfrm>
          <a:prstGeom prst="line">
            <a:avLst/>
          </a:prstGeom>
          <a:ln>
            <a:solidFill>
              <a:srgbClr val="ff0000"/>
            </a:solidFill>
            <a:tailEnd len="med" type="triangle" w="med"/>
          </a:ln>
        </p:spPr>
        <p:style>
          <a:lnRef idx="0"/>
          <a:fillRef idx="0"/>
          <a:effectRef idx="0"/>
          <a:fontRef idx="minor"/>
        </p:style>
      </p:sp>
      <p:sp>
        <p:nvSpPr>
          <p:cNvPr id="414" name="Line 15"/>
          <p:cNvSpPr/>
          <p:nvPr/>
        </p:nvSpPr>
        <p:spPr>
          <a:xfrm flipH="1">
            <a:off x="5328000" y="3132000"/>
            <a:ext cx="144000" cy="444600"/>
          </a:xfrm>
          <a:prstGeom prst="line">
            <a:avLst/>
          </a:prstGeom>
          <a:ln>
            <a:solidFill>
              <a:srgbClr val="ff0000"/>
            </a:solidFill>
            <a:tailEnd len="med" type="triangle" w="med"/>
          </a:ln>
        </p:spPr>
        <p:style>
          <a:lnRef idx="0"/>
          <a:fillRef idx="0"/>
          <a:effectRef idx="0"/>
          <a:fontRef idx="minor"/>
        </p:style>
      </p:sp>
      <p:sp>
        <p:nvSpPr>
          <p:cNvPr id="415" name="Line 16"/>
          <p:cNvSpPr/>
          <p:nvPr/>
        </p:nvSpPr>
        <p:spPr>
          <a:xfrm>
            <a:off x="648000" y="3276000"/>
            <a:ext cx="3096000" cy="504000"/>
          </a:xfrm>
          <a:prstGeom prst="line">
            <a:avLst/>
          </a:prstGeom>
          <a:ln>
            <a:solidFill>
              <a:srgbClr val="ff0000"/>
            </a:solidFill>
            <a:tailEnd len="med" type="triangle" w="med"/>
          </a:ln>
        </p:spPr>
        <p:style>
          <a:lnRef idx="0"/>
          <a:fillRef idx="0"/>
          <a:effectRef idx="0"/>
          <a:fontRef idx="minor"/>
        </p:style>
      </p:sp>
      <p:sp>
        <p:nvSpPr>
          <p:cNvPr id="416" name="TextShape 17"/>
          <p:cNvSpPr txBox="1"/>
          <p:nvPr/>
        </p:nvSpPr>
        <p:spPr>
          <a:xfrm>
            <a:off x="3888000" y="3577680"/>
            <a:ext cx="3447720" cy="34632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1" lang="it-IT" sz="1800" spc="-1" strike="noStrike">
                <a:solidFill>
                  <a:srgbClr val="c9211e"/>
                </a:solidFill>
                <a:latin typeface="Arial"/>
              </a:rPr>
              <a:t>Infos taken from SC and TW</a:t>
            </a:r>
            <a:endParaRPr b="1" lang="it-IT" sz="1800" spc="-1" strike="noStrike">
              <a:solidFill>
                <a:srgbClr val="c9211e"/>
              </a:solidFill>
              <a:latin typeface="Arial"/>
            </a:endParaRPr>
          </a:p>
        </p:txBody>
      </p:sp>
      <p:pic>
        <p:nvPicPr>
          <p:cNvPr id="417" name="" descr=""/>
          <p:cNvPicPr/>
          <p:nvPr/>
        </p:nvPicPr>
        <p:blipFill>
          <a:blip r:embed="rId3"/>
          <a:srcRect l="2544" t="12055" r="0" b="27628"/>
          <a:stretch/>
        </p:blipFill>
        <p:spPr>
          <a:xfrm>
            <a:off x="7992000" y="1692000"/>
            <a:ext cx="3303000" cy="1295280"/>
          </a:xfrm>
          <a:prstGeom prst="rect">
            <a:avLst/>
          </a:prstGeom>
          <a:ln>
            <a:noFill/>
          </a:ln>
        </p:spPr>
      </p:pic>
      <p:sp>
        <p:nvSpPr>
          <p:cNvPr id="418" name="CustomShape 18"/>
          <p:cNvSpPr/>
          <p:nvPr/>
        </p:nvSpPr>
        <p:spPr>
          <a:xfrm>
            <a:off x="10368000" y="1692000"/>
            <a:ext cx="504000" cy="1295280"/>
          </a:xfrm>
          <a:prstGeom prst="ellipse">
            <a:avLst/>
          </a:prstGeom>
          <a:noFill/>
          <a:ln w="36000">
            <a:solidFill>
              <a:srgbClr val="ff0000"/>
            </a:solidFill>
            <a:round/>
          </a:ln>
        </p:spPr>
        <p:style>
          <a:lnRef idx="0"/>
          <a:fillRef idx="0"/>
          <a:effectRef idx="0"/>
          <a:fontRef idx="minor"/>
        </p:style>
      </p:sp>
      <p:sp>
        <p:nvSpPr>
          <p:cNvPr id="419" name="CustomShape 19"/>
          <p:cNvSpPr/>
          <p:nvPr/>
        </p:nvSpPr>
        <p:spPr>
          <a:xfrm>
            <a:off x="7848000" y="2124720"/>
            <a:ext cx="288000" cy="575280"/>
          </a:xfrm>
          <a:prstGeom prst="ellipse">
            <a:avLst/>
          </a:prstGeom>
          <a:noFill/>
          <a:ln w="36000">
            <a:solidFill>
              <a:srgbClr val="ff0000"/>
            </a:solidFill>
            <a:round/>
          </a:ln>
        </p:spPr>
        <p:style>
          <a:lnRef idx="0"/>
          <a:fillRef idx="0"/>
          <a:effectRef idx="0"/>
          <a:fontRef idx="minor"/>
        </p:style>
      </p:sp>
      <p:pic>
        <p:nvPicPr>
          <p:cNvPr id="420" name="" descr=""/>
          <p:cNvPicPr/>
          <p:nvPr/>
        </p:nvPicPr>
        <p:blipFill>
          <a:blip r:embed="rId4"/>
          <a:stretch/>
        </p:blipFill>
        <p:spPr>
          <a:xfrm>
            <a:off x="1188000" y="4027320"/>
            <a:ext cx="4392000" cy="2272680"/>
          </a:xfrm>
          <a:prstGeom prst="rect">
            <a:avLst/>
          </a:prstGeom>
          <a:ln>
            <a:noFill/>
          </a:ln>
        </p:spPr>
      </p:pic>
      <p:pic>
        <p:nvPicPr>
          <p:cNvPr id="421" name="" descr=""/>
          <p:cNvPicPr/>
          <p:nvPr/>
        </p:nvPicPr>
        <p:blipFill>
          <a:blip r:embed="rId5"/>
          <a:stretch/>
        </p:blipFill>
        <p:spPr>
          <a:xfrm>
            <a:off x="6984000" y="4058640"/>
            <a:ext cx="3834360" cy="2205360"/>
          </a:xfrm>
          <a:prstGeom prst="rect">
            <a:avLst/>
          </a:prstGeom>
          <a:ln>
            <a:noFill/>
          </a:ln>
        </p:spPr>
      </p:pic>
      <p:sp>
        <p:nvSpPr>
          <p:cNvPr id="422" name="Line 20"/>
          <p:cNvSpPr/>
          <p:nvPr/>
        </p:nvSpPr>
        <p:spPr>
          <a:xfrm>
            <a:off x="6048000" y="5184000"/>
            <a:ext cx="648000" cy="0"/>
          </a:xfrm>
          <a:prstGeom prst="line">
            <a:avLst/>
          </a:prstGeom>
          <a:ln>
            <a:solidFill>
              <a:srgbClr val="ff0000"/>
            </a:solidFill>
            <a:tailEnd len="med" type="triangle" w="med"/>
          </a:ln>
        </p:spPr>
        <p:style>
          <a:lnRef idx="0"/>
          <a:fillRef idx="0"/>
          <a:effectRef idx="0"/>
          <a:fontRef idx="minor"/>
        </p:style>
      </p:sp>
      <p:sp>
        <p:nvSpPr>
          <p:cNvPr id="423" name="TextShape 21"/>
          <p:cNvSpPr txBox="1"/>
          <p:nvPr/>
        </p:nvSpPr>
        <p:spPr>
          <a:xfrm>
            <a:off x="10944000" y="4536000"/>
            <a:ext cx="3359880" cy="602280"/>
          </a:xfrm>
          <a:prstGeom prst="rect">
            <a:avLst/>
          </a:prstGeom>
          <a:noFill/>
          <a:ln>
            <a:noFill/>
          </a:ln>
        </p:spPr>
        <p:txBody>
          <a:bodyPr lIns="90000" rIns="90000" tIns="45000" bIns="45000">
            <a:noAutofit/>
          </a:bodyPr>
          <a:p>
            <a:r>
              <a:rPr b="0" lang="it-IT" sz="1800" spc="-1" strike="noStrike">
                <a:latin typeface="Arial"/>
              </a:rPr>
              <a:t>Histo con z interi,</a:t>
            </a:r>
            <a:endParaRPr b="0" lang="it-IT" sz="1800" spc="-1" strike="noStrike">
              <a:latin typeface="Arial"/>
            </a:endParaRPr>
          </a:p>
          <a:p>
            <a:r>
              <a:rPr b="0" lang="it-IT" sz="1800" spc="-1" strike="noStrike">
                <a:latin typeface="Arial"/>
              </a:rPr>
              <a:t>Perché il TW usa algo specifico</a:t>
            </a:r>
            <a:endParaRPr b="0" lang="it-IT" sz="1800" spc="-1" strike="noStrike">
              <a:latin typeface="Arial"/>
            </a:endParaRPr>
          </a:p>
        </p:txBody>
      </p:sp>
      <p:sp>
        <p:nvSpPr>
          <p:cNvPr id="424" name="TextShape 22"/>
          <p:cNvSpPr txBox="1"/>
          <p:nvPr/>
        </p:nvSpPr>
        <p:spPr>
          <a:xfrm>
            <a:off x="3168000" y="4248000"/>
            <a:ext cx="450360" cy="245880"/>
          </a:xfrm>
          <a:prstGeom prst="rect">
            <a:avLst/>
          </a:prstGeom>
          <a:noFill/>
          <a:ln>
            <a:noFill/>
          </a:ln>
        </p:spPr>
        <p:txBody>
          <a:bodyPr lIns="90000" rIns="90000" tIns="45000" bIns="45000">
            <a:noAutofit/>
          </a:bodyPr>
          <a:p>
            <a:r>
              <a:rPr b="1" lang="it-IT" sz="1100" spc="-1" strike="noStrike">
                <a:latin typeface="Arial"/>
              </a:rPr>
              <a:t>z=8</a:t>
            </a:r>
            <a:endParaRPr b="0" lang="it-IT" sz="1100" spc="-1" strike="noStrike">
              <a:latin typeface="Arial"/>
            </a:endParaRPr>
          </a:p>
        </p:txBody>
      </p:sp>
      <p:sp>
        <p:nvSpPr>
          <p:cNvPr id="425" name="TextShape 23"/>
          <p:cNvSpPr txBox="1"/>
          <p:nvPr/>
        </p:nvSpPr>
        <p:spPr>
          <a:xfrm>
            <a:off x="3653640" y="4362120"/>
            <a:ext cx="450360" cy="245880"/>
          </a:xfrm>
          <a:prstGeom prst="rect">
            <a:avLst/>
          </a:prstGeom>
          <a:noFill/>
          <a:ln>
            <a:noFill/>
          </a:ln>
        </p:spPr>
        <p:txBody>
          <a:bodyPr lIns="90000" rIns="90000" tIns="45000" bIns="45000">
            <a:noAutofit/>
          </a:bodyPr>
          <a:p>
            <a:r>
              <a:rPr b="1" lang="it-IT" sz="1100" spc="-1" strike="noStrike">
                <a:latin typeface="Arial"/>
              </a:rPr>
              <a:t>z=7</a:t>
            </a:r>
            <a:endParaRPr b="0" lang="it-IT" sz="1100" spc="-1" strike="noStrike">
              <a:latin typeface="Arial"/>
            </a:endParaRPr>
          </a:p>
        </p:txBody>
      </p:sp>
      <p:sp>
        <p:nvSpPr>
          <p:cNvPr id="426" name="TextShape 24"/>
          <p:cNvSpPr txBox="1"/>
          <p:nvPr/>
        </p:nvSpPr>
        <p:spPr>
          <a:xfrm>
            <a:off x="4104000" y="4506120"/>
            <a:ext cx="450360" cy="245880"/>
          </a:xfrm>
          <a:prstGeom prst="rect">
            <a:avLst/>
          </a:prstGeom>
          <a:noFill/>
          <a:ln>
            <a:noFill/>
          </a:ln>
        </p:spPr>
        <p:txBody>
          <a:bodyPr lIns="90000" rIns="90000" tIns="45000" bIns="45000">
            <a:noAutofit/>
          </a:bodyPr>
          <a:p>
            <a:r>
              <a:rPr b="1" lang="it-IT" sz="1100" spc="-1" strike="noStrike">
                <a:latin typeface="Arial"/>
              </a:rPr>
              <a:t>z=6</a:t>
            </a:r>
            <a:endParaRPr b="0" lang="it-IT" sz="1100" spc="-1" strike="noStrike">
              <a:latin typeface="Arial"/>
            </a:endParaRPr>
          </a:p>
        </p:txBody>
      </p:sp>
      <p:sp>
        <p:nvSpPr>
          <p:cNvPr id="427" name="TextShape 25"/>
          <p:cNvSpPr txBox="1"/>
          <p:nvPr/>
        </p:nvSpPr>
        <p:spPr>
          <a:xfrm>
            <a:off x="4392000" y="4824000"/>
            <a:ext cx="450360" cy="245880"/>
          </a:xfrm>
          <a:prstGeom prst="rect">
            <a:avLst/>
          </a:prstGeom>
          <a:noFill/>
          <a:ln>
            <a:noFill/>
          </a:ln>
        </p:spPr>
        <p:txBody>
          <a:bodyPr lIns="90000" rIns="90000" tIns="45000" bIns="45000">
            <a:noAutofit/>
          </a:bodyPr>
          <a:p>
            <a:r>
              <a:rPr b="1" lang="it-IT" sz="1100" spc="-1" strike="noStrike">
                <a:latin typeface="Arial"/>
              </a:rPr>
              <a:t>z=5</a:t>
            </a:r>
            <a:endParaRPr b="0" lang="it-IT" sz="1100" spc="-1" strike="noStrike">
              <a:latin typeface="Arial"/>
            </a:endParaRPr>
          </a:p>
        </p:txBody>
      </p:sp>
      <p:sp>
        <p:nvSpPr>
          <p:cNvPr id="428" name="TextShape 26"/>
          <p:cNvSpPr txBox="1"/>
          <p:nvPr/>
        </p:nvSpPr>
        <p:spPr>
          <a:xfrm>
            <a:off x="4608000" y="5184000"/>
            <a:ext cx="450360" cy="245880"/>
          </a:xfrm>
          <a:prstGeom prst="rect">
            <a:avLst/>
          </a:prstGeom>
          <a:noFill/>
          <a:ln>
            <a:noFill/>
          </a:ln>
        </p:spPr>
        <p:txBody>
          <a:bodyPr lIns="90000" rIns="90000" tIns="45000" bIns="45000">
            <a:noAutofit/>
          </a:bodyPr>
          <a:p>
            <a:r>
              <a:rPr b="1" lang="it-IT" sz="1100" spc="-1" strike="noStrike">
                <a:latin typeface="Arial"/>
              </a:rPr>
              <a:t>z=4</a:t>
            </a:r>
            <a:endParaRPr b="0" lang="it-IT" sz="1100" spc="-1" strike="noStrike">
              <a:latin typeface="Arial"/>
            </a:endParaRPr>
          </a:p>
        </p:txBody>
      </p:sp>
      <p:sp>
        <p:nvSpPr>
          <p:cNvPr id="429" name="TextShape 27"/>
          <p:cNvSpPr txBox="1"/>
          <p:nvPr/>
        </p:nvSpPr>
        <p:spPr>
          <a:xfrm>
            <a:off x="4661640" y="5514120"/>
            <a:ext cx="450360" cy="245880"/>
          </a:xfrm>
          <a:prstGeom prst="rect">
            <a:avLst/>
          </a:prstGeom>
          <a:noFill/>
          <a:ln>
            <a:noFill/>
          </a:ln>
        </p:spPr>
        <p:txBody>
          <a:bodyPr lIns="90000" rIns="90000" tIns="45000" bIns="45000">
            <a:noAutofit/>
          </a:bodyPr>
          <a:p>
            <a:r>
              <a:rPr b="1" lang="it-IT" sz="1100" spc="-1" strike="noStrike">
                <a:latin typeface="Arial"/>
              </a:rPr>
              <a:t>z=3</a:t>
            </a:r>
            <a:endParaRPr b="0" lang="it-IT" sz="1100" spc="-1" strike="noStrike">
              <a:latin typeface="Arial"/>
            </a:endParaRPr>
          </a:p>
        </p:txBody>
      </p:sp>
      <p:sp>
        <p:nvSpPr>
          <p:cNvPr id="430" name="TextShape 28"/>
          <p:cNvSpPr txBox="1"/>
          <p:nvPr/>
        </p:nvSpPr>
        <p:spPr>
          <a:xfrm>
            <a:off x="4788000" y="5724360"/>
            <a:ext cx="450360" cy="245880"/>
          </a:xfrm>
          <a:prstGeom prst="rect">
            <a:avLst/>
          </a:prstGeom>
          <a:noFill/>
          <a:ln>
            <a:noFill/>
          </a:ln>
        </p:spPr>
        <p:txBody>
          <a:bodyPr lIns="90000" rIns="90000" tIns="45000" bIns="45000">
            <a:noAutofit/>
          </a:bodyPr>
          <a:p>
            <a:r>
              <a:rPr b="1" lang="it-IT" sz="1100" spc="-1" strike="noStrike">
                <a:latin typeface="Arial"/>
              </a:rPr>
              <a:t>z=2</a:t>
            </a:r>
            <a:endParaRPr b="0" lang="it-IT" sz="1100" spc="-1" strike="noStrike">
              <a:latin typeface="Arial"/>
            </a:endParaRPr>
          </a:p>
        </p:txBody>
      </p:sp>
      <p:sp>
        <p:nvSpPr>
          <p:cNvPr id="431" name="TextShape 29"/>
          <p:cNvSpPr txBox="1"/>
          <p:nvPr/>
        </p:nvSpPr>
        <p:spPr>
          <a:xfrm>
            <a:off x="4805640" y="5904000"/>
            <a:ext cx="450360" cy="245880"/>
          </a:xfrm>
          <a:prstGeom prst="rect">
            <a:avLst/>
          </a:prstGeom>
          <a:noFill/>
          <a:ln>
            <a:noFill/>
          </a:ln>
        </p:spPr>
        <p:txBody>
          <a:bodyPr lIns="90000" rIns="90000" tIns="45000" bIns="45000">
            <a:noAutofit/>
          </a:bodyPr>
          <a:p>
            <a:r>
              <a:rPr b="1" lang="it-IT" sz="1100" spc="-1" strike="noStrike">
                <a:latin typeface="Arial"/>
              </a:rPr>
              <a:t>z=1</a:t>
            </a:r>
            <a:endParaRPr b="0" lang="it-IT" sz="1100" spc="-1" strike="noStrike">
              <a:latin typeface="Arial"/>
            </a:endParaRPr>
          </a:p>
        </p:txBody>
      </p:sp>
      <p:sp>
        <p:nvSpPr>
          <p:cNvPr id="432" name="TextShape 30"/>
          <p:cNvSpPr txBox="1"/>
          <p:nvPr/>
        </p:nvSpPr>
        <p:spPr>
          <a:xfrm>
            <a:off x="728280" y="4104000"/>
            <a:ext cx="459720" cy="302040"/>
          </a:xfrm>
          <a:prstGeom prst="rect">
            <a:avLst/>
          </a:prstGeom>
          <a:noFill/>
          <a:ln>
            <a:noFill/>
          </a:ln>
        </p:spPr>
        <p:txBody>
          <a:bodyPr lIns="90000" rIns="90000" tIns="45000" bIns="45000">
            <a:noAutofit/>
          </a:bodyPr>
          <a:p>
            <a:r>
              <a:rPr b="0" lang="it-IT" sz="1500" spc="-1" strike="noStrike">
                <a:latin typeface="Arial"/>
              </a:rPr>
              <a:t>dE</a:t>
            </a:r>
            <a:endParaRPr b="0" lang="it-IT" sz="1500" spc="-1" strike="noStrike">
              <a:latin typeface="Arial"/>
            </a:endParaRPr>
          </a:p>
        </p:txBody>
      </p:sp>
      <p:sp>
        <p:nvSpPr>
          <p:cNvPr id="433" name="TextShape 31"/>
          <p:cNvSpPr txBox="1"/>
          <p:nvPr/>
        </p:nvSpPr>
        <p:spPr>
          <a:xfrm>
            <a:off x="5040000" y="6265440"/>
            <a:ext cx="720000" cy="430560"/>
          </a:xfrm>
          <a:prstGeom prst="rect">
            <a:avLst/>
          </a:prstGeom>
          <a:noFill/>
          <a:ln>
            <a:noFill/>
          </a:ln>
        </p:spPr>
        <p:txBody>
          <a:bodyPr lIns="90000" rIns="90000" tIns="45000" bIns="45000">
            <a:noAutofit/>
          </a:bodyPr>
          <a:p>
            <a:r>
              <a:rPr b="0" lang="it-IT" sz="1400" spc="-1" strike="noStrike">
                <a:latin typeface="Arial"/>
              </a:rPr>
              <a:t>ToF</a:t>
            </a:r>
            <a:endParaRPr b="0" lang="it-IT" sz="1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4" name="Group 1"/>
          <p:cNvGrpSpPr/>
          <p:nvPr/>
        </p:nvGrpSpPr>
        <p:grpSpPr>
          <a:xfrm>
            <a:off x="0" y="6535080"/>
            <a:ext cx="12191760" cy="331560"/>
            <a:chOff x="0" y="6535080"/>
            <a:chExt cx="12191760" cy="331560"/>
          </a:xfrm>
        </p:grpSpPr>
        <p:sp>
          <p:nvSpPr>
            <p:cNvPr id="435"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436"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437" name="TextShape 4"/>
          <p:cNvSpPr txBox="1"/>
          <p:nvPr/>
        </p:nvSpPr>
        <p:spPr>
          <a:xfrm>
            <a:off x="1771560" y="144000"/>
            <a:ext cx="8740440" cy="9975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Track reconstruction</a:t>
            </a:r>
            <a:endParaRPr b="0" lang="it-IT" sz="6000" spc="-1" strike="noStrike">
              <a:solidFill>
                <a:srgbClr val="000000"/>
              </a:solidFill>
              <a:latin typeface="Calibri"/>
            </a:endParaRPr>
          </a:p>
        </p:txBody>
      </p:sp>
      <p:sp>
        <p:nvSpPr>
          <p:cNvPr id="438"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389CC400-1118-4A2C-AD91-B9D7152396E7}" type="slidenum">
              <a:rPr b="0" lang="it-IT" sz="1200" spc="-1" strike="noStrike">
                <a:solidFill>
                  <a:srgbClr val="ffffff"/>
                </a:solidFill>
                <a:latin typeface="Calibri"/>
              </a:rPr>
              <a:t>&lt;numero&gt;</a:t>
            </a:fld>
            <a:endParaRPr b="0" lang="it-IT" sz="1200" spc="-1" strike="noStrike">
              <a:latin typeface="Arial"/>
            </a:endParaRPr>
          </a:p>
        </p:txBody>
      </p:sp>
      <p:pic>
        <p:nvPicPr>
          <p:cNvPr id="439" name="" descr=""/>
          <p:cNvPicPr/>
          <p:nvPr/>
        </p:nvPicPr>
        <p:blipFill>
          <a:blip r:embed="rId1"/>
          <a:stretch/>
        </p:blipFill>
        <p:spPr>
          <a:xfrm>
            <a:off x="429480" y="1152000"/>
            <a:ext cx="3674520" cy="2237400"/>
          </a:xfrm>
          <a:prstGeom prst="rect">
            <a:avLst/>
          </a:prstGeom>
          <a:ln>
            <a:noFill/>
          </a:ln>
        </p:spPr>
      </p:pic>
      <p:sp>
        <p:nvSpPr>
          <p:cNvPr id="440" name="CustomShape 6"/>
          <p:cNvSpPr/>
          <p:nvPr/>
        </p:nvSpPr>
        <p:spPr>
          <a:xfrm>
            <a:off x="288000" y="2880000"/>
            <a:ext cx="1152000" cy="360000"/>
          </a:xfrm>
          <a:prstGeom prst="rect">
            <a:avLst/>
          </a:prstGeom>
          <a:solidFill>
            <a:srgbClr val="ffffff"/>
          </a:solidFill>
          <a:ln>
            <a:solidFill>
              <a:srgbClr val="ffffff"/>
            </a:solidFill>
          </a:ln>
        </p:spPr>
        <p:style>
          <a:lnRef idx="0"/>
          <a:fillRef idx="0"/>
          <a:effectRef idx="0"/>
          <a:fontRef idx="minor"/>
        </p:style>
      </p:sp>
      <p:sp>
        <p:nvSpPr>
          <p:cNvPr id="441" name="CustomShape 7"/>
          <p:cNvSpPr/>
          <p:nvPr/>
        </p:nvSpPr>
        <p:spPr>
          <a:xfrm>
            <a:off x="216000" y="4392000"/>
            <a:ext cx="1296000" cy="509400"/>
          </a:xfrm>
          <a:prstGeom prst="rect">
            <a:avLst/>
          </a:prstGeom>
          <a:solidFill>
            <a:srgbClr val="ffffff"/>
          </a:solidFill>
          <a:ln>
            <a:solidFill>
              <a:srgbClr val="ffffff"/>
            </a:solidFill>
          </a:ln>
        </p:spPr>
        <p:style>
          <a:lnRef idx="0"/>
          <a:fillRef idx="0"/>
          <a:effectRef idx="0"/>
          <a:fontRef idx="minor"/>
        </p:style>
      </p:sp>
      <p:sp>
        <p:nvSpPr>
          <p:cNvPr id="442" name="TextShape 8"/>
          <p:cNvSpPr txBox="1"/>
          <p:nvPr/>
        </p:nvSpPr>
        <p:spPr>
          <a:xfrm>
            <a:off x="309240" y="3725640"/>
            <a:ext cx="5738760" cy="2394360"/>
          </a:xfrm>
          <a:prstGeom prst="rect">
            <a:avLst/>
          </a:prstGeom>
          <a:noFill/>
          <a:ln>
            <a:noFill/>
          </a:ln>
        </p:spPr>
        <p:txBody>
          <a:bodyPr lIns="90000" rIns="90000" tIns="45000" bIns="45000">
            <a:noAutofit/>
          </a:bodyPr>
          <a:p>
            <a:pPr marL="216000" indent="-216000">
              <a:lnSpc>
                <a:spcPct val="100000"/>
              </a:lnSpc>
              <a:buClr>
                <a:srgbClr val="000000"/>
              </a:buClr>
              <a:buSzPct val="45000"/>
              <a:buFont typeface="Wingdings" charset="2"/>
              <a:buChar char=""/>
            </a:pPr>
            <a:r>
              <a:rPr b="0" lang="it-IT" sz="1800" spc="-1" strike="noStrike">
                <a:latin typeface="Arial"/>
              </a:rPr>
              <a:t>Kalman Filter reconstruction of a track</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Start from VT tracklets</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Projection to possible planes of IT</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KF extrapolation to MSD</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KF extrapolation to TW</a:t>
            </a:r>
            <a:endParaRPr b="0" lang="it-IT" sz="1800" spc="-1" strike="noStrike">
              <a:latin typeface="Arial"/>
            </a:endParaRPr>
          </a:p>
          <a:p>
            <a:pPr marL="216000" indent="-216000">
              <a:buClr>
                <a:srgbClr val="000000"/>
              </a:buClr>
              <a:buSzPct val="45000"/>
              <a:buFont typeface="Wingdings" charset="2"/>
              <a:buChar char=""/>
            </a:pPr>
            <a:r>
              <a:rPr b="0" lang="it-IT" sz="1800" spc="-1" strike="noStrike">
                <a:latin typeface="Arial"/>
              </a:rPr>
              <a:t>Fit the track candidates and extract reconstructed quantities: </a:t>
            </a:r>
            <a:r>
              <a:rPr b="1" lang="it-IT" sz="1800" spc="-1" strike="noStrike">
                <a:latin typeface="Arial"/>
              </a:rPr>
              <a:t>Z</a:t>
            </a:r>
            <a:r>
              <a:rPr b="0" lang="it-IT" sz="1800" spc="-1" strike="noStrike">
                <a:latin typeface="Arial"/>
              </a:rPr>
              <a:t>, </a:t>
            </a:r>
            <a:r>
              <a:rPr b="1" lang="it-IT" sz="1800" spc="-1" strike="noStrike">
                <a:latin typeface="Arial"/>
              </a:rPr>
              <a:t>momentum</a:t>
            </a:r>
            <a:r>
              <a:rPr b="0" lang="it-IT" sz="1800" spc="-1" strike="noStrike">
                <a:latin typeface="Arial"/>
              </a:rPr>
              <a:t> ...</a:t>
            </a:r>
            <a:endParaRPr b="0" lang="it-IT" sz="1800" spc="-1" strike="noStrike">
              <a:latin typeface="Arial"/>
            </a:endParaRPr>
          </a:p>
        </p:txBody>
      </p:sp>
      <p:sp>
        <p:nvSpPr>
          <p:cNvPr id="443" name="CustomShape 9"/>
          <p:cNvSpPr/>
          <p:nvPr/>
        </p:nvSpPr>
        <p:spPr>
          <a:xfrm>
            <a:off x="216000" y="1224000"/>
            <a:ext cx="1152000" cy="360000"/>
          </a:xfrm>
          <a:prstGeom prst="rect">
            <a:avLst/>
          </a:prstGeom>
          <a:solidFill>
            <a:srgbClr val="ffffff"/>
          </a:solidFill>
          <a:ln>
            <a:solidFill>
              <a:srgbClr val="ffffff"/>
            </a:solidFill>
          </a:ln>
        </p:spPr>
        <p:style>
          <a:lnRef idx="0"/>
          <a:fillRef idx="0"/>
          <a:effectRef idx="0"/>
          <a:fontRef idx="minor"/>
        </p:style>
      </p:sp>
      <p:pic>
        <p:nvPicPr>
          <p:cNvPr id="444" name="" descr=""/>
          <p:cNvPicPr/>
          <p:nvPr/>
        </p:nvPicPr>
        <p:blipFill>
          <a:blip r:embed="rId2"/>
          <a:stretch/>
        </p:blipFill>
        <p:spPr>
          <a:xfrm>
            <a:off x="6338880" y="1296000"/>
            <a:ext cx="5037120" cy="2590560"/>
          </a:xfrm>
          <a:prstGeom prst="rect">
            <a:avLst/>
          </a:prstGeom>
          <a:ln>
            <a:noFill/>
          </a:ln>
        </p:spPr>
      </p:pic>
      <p:sp>
        <p:nvSpPr>
          <p:cNvPr id="445" name="TextShape 10"/>
          <p:cNvSpPr txBox="1"/>
          <p:nvPr/>
        </p:nvSpPr>
        <p:spPr>
          <a:xfrm>
            <a:off x="7344000" y="1728000"/>
            <a:ext cx="720000" cy="541800"/>
          </a:xfrm>
          <a:prstGeom prst="rect">
            <a:avLst/>
          </a:prstGeom>
          <a:noFill/>
          <a:ln>
            <a:noFill/>
          </a:ln>
        </p:spPr>
        <p:txBody>
          <a:bodyPr lIns="90000" rIns="90000" tIns="45000" bIns="45000">
            <a:noAutofit/>
          </a:bodyPr>
          <a:p>
            <a:r>
              <a:rPr b="1" lang="it-IT" sz="1600" spc="-1" strike="noStrike">
                <a:solidFill>
                  <a:srgbClr val="c9211e"/>
                </a:solidFill>
                <a:latin typeface="Arial"/>
              </a:rPr>
              <a:t>TW</a:t>
            </a:r>
            <a:endParaRPr b="0" lang="it-IT" sz="1600" spc="-1" strike="noStrike">
              <a:latin typeface="Arial"/>
            </a:endParaRPr>
          </a:p>
        </p:txBody>
      </p:sp>
      <p:sp>
        <p:nvSpPr>
          <p:cNvPr id="446" name="TextShape 11"/>
          <p:cNvSpPr txBox="1"/>
          <p:nvPr/>
        </p:nvSpPr>
        <p:spPr>
          <a:xfrm>
            <a:off x="9144000" y="2232000"/>
            <a:ext cx="720000" cy="541800"/>
          </a:xfrm>
          <a:prstGeom prst="rect">
            <a:avLst/>
          </a:prstGeom>
          <a:noFill/>
          <a:ln>
            <a:noFill/>
          </a:ln>
        </p:spPr>
        <p:txBody>
          <a:bodyPr lIns="90000" rIns="90000" tIns="45000" bIns="45000">
            <a:noAutofit/>
          </a:bodyPr>
          <a:p>
            <a:r>
              <a:rPr b="1" lang="it-IT" sz="1600" spc="-1" strike="noStrike">
                <a:solidFill>
                  <a:srgbClr val="ffbf00"/>
                </a:solidFill>
                <a:latin typeface="Arial"/>
              </a:rPr>
              <a:t>MSD</a:t>
            </a:r>
            <a:endParaRPr b="0" lang="it-IT" sz="1600" spc="-1" strike="noStrike">
              <a:solidFill>
                <a:srgbClr val="ffbf00"/>
              </a:solidFill>
              <a:latin typeface="Arial"/>
            </a:endParaRPr>
          </a:p>
        </p:txBody>
      </p:sp>
      <p:sp>
        <p:nvSpPr>
          <p:cNvPr id="447" name="TextShape 12"/>
          <p:cNvSpPr txBox="1"/>
          <p:nvPr/>
        </p:nvSpPr>
        <p:spPr>
          <a:xfrm>
            <a:off x="10296000" y="2554200"/>
            <a:ext cx="720000" cy="541800"/>
          </a:xfrm>
          <a:prstGeom prst="rect">
            <a:avLst/>
          </a:prstGeom>
          <a:noFill/>
          <a:ln>
            <a:noFill/>
          </a:ln>
        </p:spPr>
        <p:txBody>
          <a:bodyPr lIns="90000" rIns="90000" tIns="45000" bIns="45000">
            <a:noAutofit/>
          </a:bodyPr>
          <a:p>
            <a:r>
              <a:rPr b="1" lang="it-IT" sz="1600" spc="-1" strike="noStrike">
                <a:solidFill>
                  <a:srgbClr val="00a933"/>
                </a:solidFill>
                <a:latin typeface="Arial"/>
              </a:rPr>
              <a:t>VT</a:t>
            </a:r>
            <a:endParaRPr b="1" lang="it-IT" sz="1600" spc="-1" strike="noStrike">
              <a:solidFill>
                <a:srgbClr val="00a933"/>
              </a:solidFill>
              <a:latin typeface="Arial"/>
            </a:endParaRPr>
          </a:p>
        </p:txBody>
      </p:sp>
      <p:sp>
        <p:nvSpPr>
          <p:cNvPr id="448" name="TextShape 13"/>
          <p:cNvSpPr txBox="1"/>
          <p:nvPr/>
        </p:nvSpPr>
        <p:spPr>
          <a:xfrm>
            <a:off x="6408000" y="3960000"/>
            <a:ext cx="5738760" cy="2394360"/>
          </a:xfrm>
          <a:prstGeom prst="rect">
            <a:avLst/>
          </a:prstGeom>
          <a:noFill/>
          <a:ln>
            <a:noFill/>
          </a:ln>
        </p:spPr>
        <p:txBody>
          <a:bodyPr lIns="90000" rIns="90000" tIns="45000" bIns="45000">
            <a:noAutofit/>
          </a:bodyPr>
          <a:p>
            <a:pPr marL="216000" indent="-216000">
              <a:lnSpc>
                <a:spcPct val="100000"/>
              </a:lnSpc>
              <a:buClr>
                <a:srgbClr val="000000"/>
              </a:buClr>
              <a:buSzPct val="45000"/>
              <a:buFont typeface="Wingdings" charset="2"/>
              <a:buChar char=""/>
            </a:pPr>
            <a:r>
              <a:rPr b="0" lang="it-IT" sz="1800" spc="-1" strike="noStrike">
                <a:latin typeface="Arial"/>
              </a:rPr>
              <a:t>Simulation of track reconstruction on GSI 2021 data</a:t>
            </a:r>
            <a:endParaRPr b="0" lang="it-IT" sz="1800" spc="-1" strike="noStrike">
              <a:latin typeface="Arial"/>
            </a:endParaRPr>
          </a:p>
          <a:p>
            <a:pPr marL="216000" indent="-216000">
              <a:lnSpc>
                <a:spcPct val="100000"/>
              </a:lnSpc>
              <a:buClr>
                <a:srgbClr val="000000"/>
              </a:buClr>
              <a:buSzPct val="45000"/>
              <a:buFont typeface="Wingdings" charset="2"/>
              <a:buChar char=""/>
            </a:pPr>
            <a:r>
              <a:rPr b="0" lang="it-IT" sz="1800" spc="-1" strike="noStrike">
                <a:latin typeface="Arial"/>
              </a:rPr>
              <a:t>No B field present</a:t>
            </a:r>
            <a:endParaRPr b="0" lang="it-IT" sz="1800" spc="-1" strike="noStrike">
              <a:latin typeface="Arial"/>
            </a:endParaRPr>
          </a:p>
        </p:txBody>
      </p:sp>
      <p:pic>
        <p:nvPicPr>
          <p:cNvPr id="449" name="" descr=""/>
          <p:cNvPicPr/>
          <p:nvPr/>
        </p:nvPicPr>
        <p:blipFill>
          <a:blip r:embed="rId3"/>
          <a:stretch/>
        </p:blipFill>
        <p:spPr>
          <a:xfrm>
            <a:off x="12888000" y="-2232000"/>
            <a:ext cx="8305560" cy="6810120"/>
          </a:xfrm>
          <a:prstGeom prst="rect">
            <a:avLst/>
          </a:prstGeom>
          <a:ln>
            <a:noFill/>
          </a:ln>
        </p:spPr>
      </p:pic>
      <p:pic>
        <p:nvPicPr>
          <p:cNvPr id="450" name="" descr=""/>
          <p:cNvPicPr/>
          <p:nvPr/>
        </p:nvPicPr>
        <p:blipFill>
          <a:blip r:embed="rId4"/>
          <a:stretch/>
        </p:blipFill>
        <p:spPr>
          <a:xfrm>
            <a:off x="12192120" y="2191320"/>
            <a:ext cx="12191760" cy="40726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51" name="Group 1"/>
          <p:cNvGrpSpPr/>
          <p:nvPr/>
        </p:nvGrpSpPr>
        <p:grpSpPr>
          <a:xfrm>
            <a:off x="0" y="6535080"/>
            <a:ext cx="12191760" cy="331560"/>
            <a:chOff x="0" y="6535080"/>
            <a:chExt cx="12191760" cy="331560"/>
          </a:xfrm>
        </p:grpSpPr>
        <p:sp>
          <p:nvSpPr>
            <p:cNvPr id="452"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453"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454" name="TextShape 4"/>
          <p:cNvSpPr txBox="1"/>
          <p:nvPr/>
        </p:nvSpPr>
        <p:spPr>
          <a:xfrm>
            <a:off x="1771560" y="144000"/>
            <a:ext cx="8740440" cy="9975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Isotopes identification</a:t>
            </a:r>
            <a:endParaRPr b="0" lang="it-IT" sz="6000" spc="-1" strike="noStrike">
              <a:solidFill>
                <a:srgbClr val="000000"/>
              </a:solidFill>
              <a:latin typeface="Calibri"/>
            </a:endParaRPr>
          </a:p>
        </p:txBody>
      </p:sp>
      <p:sp>
        <p:nvSpPr>
          <p:cNvPr id="455"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3BD26EF7-6014-427C-9A39-408DD34A7DCC}" type="slidenum">
              <a:rPr b="0" lang="it-IT" sz="1200" spc="-1" strike="noStrike">
                <a:solidFill>
                  <a:srgbClr val="ffffff"/>
                </a:solidFill>
                <a:latin typeface="Calibri"/>
              </a:rPr>
              <a:t>&lt;numero&gt;</a:t>
            </a:fld>
            <a:endParaRPr b="0" lang="it-IT" sz="1200" spc="-1" strike="noStrike">
              <a:latin typeface="Arial"/>
            </a:endParaRPr>
          </a:p>
        </p:txBody>
      </p:sp>
      <p:sp>
        <p:nvSpPr>
          <p:cNvPr id="456" name="TextShape 6"/>
          <p:cNvSpPr txBox="1"/>
          <p:nvPr/>
        </p:nvSpPr>
        <p:spPr>
          <a:xfrm>
            <a:off x="186120" y="1296000"/>
            <a:ext cx="5468760" cy="34632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it-IT" sz="1800" spc="-1" strike="noStrike">
                <a:latin typeface="Arial"/>
              </a:rPr>
              <a:t>Mass reconstruction using all FOOT subdetectors:</a:t>
            </a:r>
            <a:endParaRPr b="0" lang="it-IT" sz="1800" spc="-1" strike="noStrike">
              <a:latin typeface="Arial"/>
            </a:endParaRPr>
          </a:p>
        </p:txBody>
      </p:sp>
      <p:pic>
        <p:nvPicPr>
          <p:cNvPr id="457" name="" descr=""/>
          <p:cNvPicPr/>
          <p:nvPr/>
        </p:nvPicPr>
        <p:blipFill>
          <a:blip r:embed="rId1"/>
          <a:stretch/>
        </p:blipFill>
        <p:spPr>
          <a:xfrm>
            <a:off x="1296000" y="1658160"/>
            <a:ext cx="1488240" cy="717840"/>
          </a:xfrm>
          <a:prstGeom prst="rect">
            <a:avLst/>
          </a:prstGeom>
          <a:ln>
            <a:noFill/>
          </a:ln>
        </p:spPr>
      </p:pic>
      <p:pic>
        <p:nvPicPr>
          <p:cNvPr id="458" name="" descr=""/>
          <p:cNvPicPr/>
          <p:nvPr/>
        </p:nvPicPr>
        <p:blipFill>
          <a:blip r:embed="rId2"/>
          <a:stretch/>
        </p:blipFill>
        <p:spPr>
          <a:xfrm>
            <a:off x="4473720" y="1656000"/>
            <a:ext cx="2150280" cy="809280"/>
          </a:xfrm>
          <a:prstGeom prst="rect">
            <a:avLst/>
          </a:prstGeom>
          <a:ln>
            <a:noFill/>
          </a:ln>
        </p:spPr>
      </p:pic>
      <p:pic>
        <p:nvPicPr>
          <p:cNvPr id="459" name="" descr=""/>
          <p:cNvPicPr/>
          <p:nvPr/>
        </p:nvPicPr>
        <p:blipFill>
          <a:blip r:embed="rId3"/>
          <a:stretch/>
        </p:blipFill>
        <p:spPr>
          <a:xfrm>
            <a:off x="7920000" y="1512000"/>
            <a:ext cx="2525040" cy="936000"/>
          </a:xfrm>
          <a:prstGeom prst="rect">
            <a:avLst/>
          </a:prstGeom>
          <a:ln>
            <a:noFill/>
          </a:ln>
        </p:spPr>
      </p:pic>
      <p:pic>
        <p:nvPicPr>
          <p:cNvPr id="460" name="" descr=""/>
          <p:cNvPicPr/>
          <p:nvPr/>
        </p:nvPicPr>
        <p:blipFill>
          <a:blip r:embed="rId4"/>
          <a:srcRect l="2544" t="12055" r="0" b="27628"/>
          <a:stretch/>
        </p:blipFill>
        <p:spPr>
          <a:xfrm>
            <a:off x="1008000" y="2592000"/>
            <a:ext cx="2019600" cy="792000"/>
          </a:xfrm>
          <a:prstGeom prst="rect">
            <a:avLst/>
          </a:prstGeom>
          <a:ln>
            <a:noFill/>
          </a:ln>
        </p:spPr>
      </p:pic>
      <p:pic>
        <p:nvPicPr>
          <p:cNvPr id="461" name="" descr=""/>
          <p:cNvPicPr/>
          <p:nvPr/>
        </p:nvPicPr>
        <p:blipFill>
          <a:blip r:embed="rId5"/>
          <a:srcRect l="2544" t="12055" r="0" b="27628"/>
          <a:stretch/>
        </p:blipFill>
        <p:spPr>
          <a:xfrm>
            <a:off x="4494600" y="2556720"/>
            <a:ext cx="2201400" cy="863280"/>
          </a:xfrm>
          <a:prstGeom prst="rect">
            <a:avLst/>
          </a:prstGeom>
          <a:ln>
            <a:noFill/>
          </a:ln>
        </p:spPr>
      </p:pic>
      <p:pic>
        <p:nvPicPr>
          <p:cNvPr id="462" name="" descr=""/>
          <p:cNvPicPr/>
          <p:nvPr/>
        </p:nvPicPr>
        <p:blipFill>
          <a:blip r:embed="rId6"/>
          <a:srcRect l="2544" t="12055" r="0" b="27628"/>
          <a:stretch/>
        </p:blipFill>
        <p:spPr>
          <a:xfrm>
            <a:off x="8352000" y="2664000"/>
            <a:ext cx="2201400" cy="863280"/>
          </a:xfrm>
          <a:prstGeom prst="rect">
            <a:avLst/>
          </a:prstGeom>
          <a:ln>
            <a:noFill/>
          </a:ln>
        </p:spPr>
      </p:pic>
      <p:sp>
        <p:nvSpPr>
          <p:cNvPr id="463" name="CustomShape 7"/>
          <p:cNvSpPr/>
          <p:nvPr/>
        </p:nvSpPr>
        <p:spPr>
          <a:xfrm>
            <a:off x="864000" y="2736720"/>
            <a:ext cx="288000" cy="575280"/>
          </a:xfrm>
          <a:prstGeom prst="ellipse">
            <a:avLst/>
          </a:prstGeom>
          <a:noFill/>
          <a:ln w="36000">
            <a:solidFill>
              <a:srgbClr val="ff0000"/>
            </a:solidFill>
            <a:round/>
          </a:ln>
        </p:spPr>
        <p:style>
          <a:lnRef idx="0"/>
          <a:fillRef idx="0"/>
          <a:effectRef idx="0"/>
          <a:fontRef idx="minor"/>
        </p:style>
      </p:sp>
      <p:sp>
        <p:nvSpPr>
          <p:cNvPr id="464" name="CustomShape 8"/>
          <p:cNvSpPr/>
          <p:nvPr/>
        </p:nvSpPr>
        <p:spPr>
          <a:xfrm>
            <a:off x="2448000" y="2592720"/>
            <a:ext cx="288000" cy="863280"/>
          </a:xfrm>
          <a:prstGeom prst="ellipse">
            <a:avLst/>
          </a:prstGeom>
          <a:noFill/>
          <a:ln w="36000">
            <a:solidFill>
              <a:srgbClr val="ff0000"/>
            </a:solidFill>
            <a:round/>
          </a:ln>
        </p:spPr>
        <p:style>
          <a:lnRef idx="0"/>
          <a:fillRef idx="0"/>
          <a:effectRef idx="0"/>
          <a:fontRef idx="minor"/>
        </p:style>
      </p:sp>
      <p:sp>
        <p:nvSpPr>
          <p:cNvPr id="465" name="CustomShape 9"/>
          <p:cNvSpPr/>
          <p:nvPr/>
        </p:nvSpPr>
        <p:spPr>
          <a:xfrm>
            <a:off x="1296000" y="2592720"/>
            <a:ext cx="792000" cy="863280"/>
          </a:xfrm>
          <a:prstGeom prst="ellipse">
            <a:avLst/>
          </a:prstGeom>
          <a:noFill/>
          <a:ln w="36000">
            <a:solidFill>
              <a:srgbClr val="3465a4"/>
            </a:solidFill>
            <a:round/>
          </a:ln>
        </p:spPr>
        <p:style>
          <a:lnRef idx="0"/>
          <a:fillRef idx="0"/>
          <a:effectRef idx="0"/>
          <a:fontRef idx="minor"/>
        </p:style>
      </p:sp>
      <p:sp>
        <p:nvSpPr>
          <p:cNvPr id="466" name="CustomShape 10"/>
          <p:cNvSpPr/>
          <p:nvPr/>
        </p:nvSpPr>
        <p:spPr>
          <a:xfrm>
            <a:off x="6120000" y="2520000"/>
            <a:ext cx="720000" cy="936000"/>
          </a:xfrm>
          <a:prstGeom prst="ellipse">
            <a:avLst/>
          </a:prstGeom>
          <a:noFill/>
          <a:ln w="36000">
            <a:solidFill>
              <a:srgbClr val="81d41a"/>
            </a:solidFill>
            <a:round/>
          </a:ln>
        </p:spPr>
        <p:style>
          <a:lnRef idx="0"/>
          <a:fillRef idx="0"/>
          <a:effectRef idx="0"/>
          <a:fontRef idx="minor"/>
        </p:style>
      </p:sp>
      <p:sp>
        <p:nvSpPr>
          <p:cNvPr id="467" name="CustomShape 11"/>
          <p:cNvSpPr/>
          <p:nvPr/>
        </p:nvSpPr>
        <p:spPr>
          <a:xfrm>
            <a:off x="4392000" y="2736720"/>
            <a:ext cx="288000" cy="575280"/>
          </a:xfrm>
          <a:prstGeom prst="ellipse">
            <a:avLst/>
          </a:prstGeom>
          <a:noFill/>
          <a:ln w="36000">
            <a:solidFill>
              <a:srgbClr val="ff0000"/>
            </a:solidFill>
            <a:round/>
          </a:ln>
        </p:spPr>
        <p:style>
          <a:lnRef idx="0"/>
          <a:fillRef idx="0"/>
          <a:effectRef idx="0"/>
          <a:fontRef idx="minor"/>
        </p:style>
      </p:sp>
      <p:sp>
        <p:nvSpPr>
          <p:cNvPr id="468" name="CustomShape 12"/>
          <p:cNvSpPr/>
          <p:nvPr/>
        </p:nvSpPr>
        <p:spPr>
          <a:xfrm>
            <a:off x="6084000" y="2592720"/>
            <a:ext cx="288000" cy="863280"/>
          </a:xfrm>
          <a:prstGeom prst="ellipse">
            <a:avLst/>
          </a:prstGeom>
          <a:noFill/>
          <a:ln w="36000">
            <a:solidFill>
              <a:srgbClr val="ff0000"/>
            </a:solidFill>
            <a:round/>
          </a:ln>
        </p:spPr>
        <p:style>
          <a:lnRef idx="0"/>
          <a:fillRef idx="0"/>
          <a:effectRef idx="0"/>
          <a:fontRef idx="minor"/>
        </p:style>
      </p:sp>
      <p:sp>
        <p:nvSpPr>
          <p:cNvPr id="469" name="CustomShape 13"/>
          <p:cNvSpPr/>
          <p:nvPr/>
        </p:nvSpPr>
        <p:spPr>
          <a:xfrm>
            <a:off x="8712000" y="2664000"/>
            <a:ext cx="792000" cy="863280"/>
          </a:xfrm>
          <a:prstGeom prst="ellipse">
            <a:avLst/>
          </a:prstGeom>
          <a:noFill/>
          <a:ln w="36000">
            <a:solidFill>
              <a:srgbClr val="3465a4"/>
            </a:solidFill>
            <a:round/>
          </a:ln>
        </p:spPr>
        <p:style>
          <a:lnRef idx="0"/>
          <a:fillRef idx="0"/>
          <a:effectRef idx="0"/>
          <a:fontRef idx="minor"/>
        </p:style>
      </p:sp>
      <p:sp>
        <p:nvSpPr>
          <p:cNvPr id="470" name="CustomShape 14"/>
          <p:cNvSpPr/>
          <p:nvPr/>
        </p:nvSpPr>
        <p:spPr>
          <a:xfrm>
            <a:off x="9936000" y="2664000"/>
            <a:ext cx="720000" cy="936000"/>
          </a:xfrm>
          <a:prstGeom prst="ellipse">
            <a:avLst/>
          </a:prstGeom>
          <a:noFill/>
          <a:ln w="36000">
            <a:solidFill>
              <a:srgbClr val="81d41a"/>
            </a:solidFill>
            <a:round/>
          </a:ln>
        </p:spPr>
        <p:style>
          <a:lnRef idx="0"/>
          <a:fillRef idx="0"/>
          <a:effectRef idx="0"/>
          <a:fontRef idx="minor"/>
        </p:style>
      </p:sp>
      <p:sp>
        <p:nvSpPr>
          <p:cNvPr id="471" name="TextShape 15"/>
          <p:cNvSpPr txBox="1"/>
          <p:nvPr/>
        </p:nvSpPr>
        <p:spPr>
          <a:xfrm>
            <a:off x="239760" y="3973680"/>
            <a:ext cx="8275680" cy="34632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it-IT" sz="1800" spc="-1" strike="noStrike">
                <a:latin typeface="Arial"/>
              </a:rPr>
              <a:t>In our data no tracker and calorimeter → mass measurement only in MC data!</a:t>
            </a:r>
            <a:endParaRPr b="0" lang="it-IT" sz="1800" spc="-1" strike="noStrike">
              <a:latin typeface="Arial"/>
            </a:endParaRPr>
          </a:p>
        </p:txBody>
      </p:sp>
      <p:sp>
        <p:nvSpPr>
          <p:cNvPr id="472" name="TextShape 16"/>
          <p:cNvSpPr txBox="1"/>
          <p:nvPr/>
        </p:nvSpPr>
        <p:spPr>
          <a:xfrm>
            <a:off x="216000" y="4392000"/>
            <a:ext cx="3589560" cy="34632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it-IT" sz="1800" spc="-1" strike="noStrike">
                <a:latin typeface="Arial"/>
              </a:rPr>
              <a:t>Augmented Lagrangian Method</a:t>
            </a:r>
            <a:endParaRPr b="0" lang="it-IT" sz="1800" spc="-1" strike="noStrike">
              <a:latin typeface="Arial"/>
            </a:endParaRPr>
          </a:p>
        </p:txBody>
      </p:sp>
      <p:pic>
        <p:nvPicPr>
          <p:cNvPr id="473" name="" descr=""/>
          <p:cNvPicPr/>
          <p:nvPr/>
        </p:nvPicPr>
        <p:blipFill>
          <a:blip r:embed="rId7"/>
          <a:stretch/>
        </p:blipFill>
        <p:spPr>
          <a:xfrm>
            <a:off x="432000" y="4810320"/>
            <a:ext cx="4563720" cy="661680"/>
          </a:xfrm>
          <a:prstGeom prst="rect">
            <a:avLst/>
          </a:prstGeom>
          <a:ln>
            <a:noFill/>
          </a:ln>
        </p:spPr>
      </p:pic>
      <p:pic>
        <p:nvPicPr>
          <p:cNvPr id="474" name="" descr=""/>
          <p:cNvPicPr/>
          <p:nvPr/>
        </p:nvPicPr>
        <p:blipFill>
          <a:blip r:embed="rId8"/>
          <a:stretch/>
        </p:blipFill>
        <p:spPr>
          <a:xfrm>
            <a:off x="403920" y="5328000"/>
            <a:ext cx="4780080" cy="687240"/>
          </a:xfrm>
          <a:prstGeom prst="rect">
            <a:avLst/>
          </a:prstGeom>
          <a:ln>
            <a:noFill/>
          </a:ln>
        </p:spPr>
      </p:pic>
      <p:pic>
        <p:nvPicPr>
          <p:cNvPr id="475" name="" descr=""/>
          <p:cNvPicPr/>
          <p:nvPr/>
        </p:nvPicPr>
        <p:blipFill>
          <a:blip r:embed="rId9"/>
          <a:stretch/>
        </p:blipFill>
        <p:spPr>
          <a:xfrm>
            <a:off x="8922240" y="4050360"/>
            <a:ext cx="2885760" cy="2285640"/>
          </a:xfrm>
          <a:prstGeom prst="rect">
            <a:avLst/>
          </a:prstGeom>
          <a:ln>
            <a:noFill/>
          </a:ln>
        </p:spPr>
      </p:pic>
      <p:sp>
        <p:nvSpPr>
          <p:cNvPr id="476" name="TextShape 17"/>
          <p:cNvSpPr txBox="1"/>
          <p:nvPr/>
        </p:nvSpPr>
        <p:spPr>
          <a:xfrm>
            <a:off x="6556320" y="4968000"/>
            <a:ext cx="2155680" cy="1114560"/>
          </a:xfrm>
          <a:prstGeom prst="rect">
            <a:avLst/>
          </a:prstGeom>
          <a:noFill/>
          <a:ln>
            <a:noFill/>
          </a:ln>
        </p:spPr>
        <p:txBody>
          <a:bodyPr lIns="90000" rIns="90000" tIns="45000" bIns="45000">
            <a:noAutofit/>
          </a:bodyPr>
          <a:p>
            <a:r>
              <a:rPr b="0" lang="it-IT" sz="1800" spc="-1" strike="noStrike">
                <a:latin typeface="Arial"/>
              </a:rPr>
              <a:t>Aχ 2 = 11.66 ± 0.38</a:t>
            </a:r>
            <a:endParaRPr b="0" lang="it-IT" sz="1800" spc="-1" strike="noStrike">
              <a:latin typeface="Arial"/>
            </a:endParaRPr>
          </a:p>
          <a:p>
            <a:r>
              <a:rPr b="0" lang="it-IT" sz="1800" spc="-1" strike="noStrike">
                <a:latin typeface="Arial"/>
              </a:rPr>
              <a:t>risoluz. 3.2 %</a:t>
            </a:r>
            <a:endParaRPr b="0" lang="it-IT" sz="1800" spc="-1" strike="noStrike">
              <a:latin typeface="Arial"/>
            </a:endParaRPr>
          </a:p>
          <a:p>
            <a:r>
              <a:rPr b="0" lang="it-IT" sz="1800" spc="-1" strike="noStrike">
                <a:latin typeface="Arial"/>
              </a:rPr>
              <a:t>χ 2 &lt; 5</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7" name="Group 1"/>
          <p:cNvGrpSpPr/>
          <p:nvPr/>
        </p:nvGrpSpPr>
        <p:grpSpPr>
          <a:xfrm>
            <a:off x="0" y="6535080"/>
            <a:ext cx="12191760" cy="331560"/>
            <a:chOff x="0" y="6535080"/>
            <a:chExt cx="12191760" cy="331560"/>
          </a:xfrm>
        </p:grpSpPr>
        <p:sp>
          <p:nvSpPr>
            <p:cNvPr id="478"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479"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480" name="TextShape 4"/>
          <p:cNvSpPr txBox="1"/>
          <p:nvPr/>
        </p:nvSpPr>
        <p:spPr>
          <a:xfrm>
            <a:off x="3451320" y="-61560"/>
            <a:ext cx="5289120" cy="1157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Pile-up removal</a:t>
            </a:r>
            <a:endParaRPr b="0" lang="it-IT" sz="6000" spc="-1" strike="noStrike">
              <a:solidFill>
                <a:srgbClr val="000000"/>
              </a:solidFill>
              <a:latin typeface="Calibri"/>
            </a:endParaRPr>
          </a:p>
        </p:txBody>
      </p:sp>
      <p:sp>
        <p:nvSpPr>
          <p:cNvPr id="481"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8790CA26-30F3-4C1D-B993-E4A77896BD33}" type="slidenum">
              <a:rPr b="0" lang="it-IT" sz="1200" spc="-1" strike="noStrike">
                <a:solidFill>
                  <a:srgbClr val="ffffff"/>
                </a:solidFill>
                <a:latin typeface="Calibri"/>
              </a:rPr>
              <a:t>&lt;numero&gt;</a:t>
            </a:fld>
            <a:endParaRPr b="0" lang="it-IT" sz="1200" spc="-1" strike="noStrike">
              <a:latin typeface="Arial"/>
            </a:endParaRPr>
          </a:p>
        </p:txBody>
      </p:sp>
      <p:sp>
        <p:nvSpPr>
          <p:cNvPr id="482" name="TextShape 6"/>
          <p:cNvSpPr txBox="1"/>
          <p:nvPr/>
        </p:nvSpPr>
        <p:spPr>
          <a:xfrm>
            <a:off x="288000" y="733680"/>
            <a:ext cx="11592000" cy="689760"/>
          </a:xfrm>
          <a:prstGeom prst="rect">
            <a:avLst/>
          </a:prstGeom>
          <a:noFill/>
          <a:ln>
            <a:noFill/>
          </a:ln>
        </p:spPr>
        <p:txBody>
          <a:bodyPr lIns="90000" rIns="90000" tIns="45000" bIns="45000">
            <a:noAutofit/>
          </a:bodyPr>
          <a:p>
            <a:endParaRPr b="0" lang="it-IT" sz="1800" spc="-1" strike="noStrike">
              <a:latin typeface="Arial"/>
            </a:endParaRPr>
          </a:p>
          <a:p>
            <a:pPr marL="216000" indent="-216000">
              <a:buClr>
                <a:srgbClr val="000000"/>
              </a:buClr>
              <a:buSzPct val="45000"/>
              <a:buFont typeface="Wingdings" charset="2"/>
              <a:buChar char=""/>
            </a:pPr>
            <a:r>
              <a:rPr b="0" lang="en-US" sz="1400" spc="-1" strike="noStrike">
                <a:solidFill>
                  <a:srgbClr val="000000"/>
                </a:solidFill>
                <a:latin typeface="Arial"/>
              </a:rPr>
              <a:t>What it was seen in the last data taking (GSI - CNAO 2021) is that the </a:t>
            </a:r>
            <a:r>
              <a:rPr b="1" lang="en-US" sz="1400" spc="-1" strike="noStrike">
                <a:solidFill>
                  <a:srgbClr val="000000"/>
                </a:solidFill>
                <a:latin typeface="Arial"/>
              </a:rPr>
              <a:t>beam flux is not constant → pile-up events</a:t>
            </a:r>
            <a:endParaRPr b="0" lang="it-IT" sz="1400" spc="-1" strike="noStrike">
              <a:latin typeface="Arial"/>
            </a:endParaRPr>
          </a:p>
        </p:txBody>
      </p:sp>
      <p:pic>
        <p:nvPicPr>
          <p:cNvPr id="483" name="" descr=""/>
          <p:cNvPicPr/>
          <p:nvPr/>
        </p:nvPicPr>
        <p:blipFill>
          <a:blip r:embed="rId1"/>
          <a:srcRect l="2544" t="12055" r="0" b="27628"/>
          <a:stretch/>
        </p:blipFill>
        <p:spPr>
          <a:xfrm>
            <a:off x="864000" y="1271880"/>
            <a:ext cx="2448000" cy="960120"/>
          </a:xfrm>
          <a:prstGeom prst="rect">
            <a:avLst/>
          </a:prstGeom>
          <a:ln>
            <a:noFill/>
          </a:ln>
        </p:spPr>
      </p:pic>
      <p:sp>
        <p:nvSpPr>
          <p:cNvPr id="484" name="CustomShape 7"/>
          <p:cNvSpPr/>
          <p:nvPr/>
        </p:nvSpPr>
        <p:spPr>
          <a:xfrm>
            <a:off x="720000" y="1584000"/>
            <a:ext cx="288000" cy="575280"/>
          </a:xfrm>
          <a:prstGeom prst="ellipse">
            <a:avLst/>
          </a:prstGeom>
          <a:noFill/>
          <a:ln w="36000">
            <a:solidFill>
              <a:srgbClr val="ff0000"/>
            </a:solidFill>
            <a:round/>
          </a:ln>
        </p:spPr>
        <p:style>
          <a:lnRef idx="0"/>
          <a:fillRef idx="0"/>
          <a:effectRef idx="0"/>
          <a:fontRef idx="minor"/>
        </p:style>
      </p:sp>
      <p:sp>
        <p:nvSpPr>
          <p:cNvPr id="485" name="Line 8"/>
          <p:cNvSpPr/>
          <p:nvPr/>
        </p:nvSpPr>
        <p:spPr>
          <a:xfrm flipH="1">
            <a:off x="864000" y="2159280"/>
            <a:ext cx="72000" cy="360720"/>
          </a:xfrm>
          <a:prstGeom prst="line">
            <a:avLst/>
          </a:prstGeom>
          <a:ln>
            <a:solidFill>
              <a:srgbClr val="ff0000"/>
            </a:solidFill>
            <a:tailEnd len="med" type="triangle" w="med"/>
          </a:ln>
        </p:spPr>
        <p:style>
          <a:lnRef idx="0"/>
          <a:fillRef idx="0"/>
          <a:effectRef idx="0"/>
          <a:fontRef idx="minor"/>
        </p:style>
      </p:sp>
      <p:pic>
        <p:nvPicPr>
          <p:cNvPr id="486" name="" descr=""/>
          <p:cNvPicPr/>
          <p:nvPr/>
        </p:nvPicPr>
        <p:blipFill>
          <a:blip r:embed="rId2"/>
          <a:stretch/>
        </p:blipFill>
        <p:spPr>
          <a:xfrm>
            <a:off x="288000" y="2664000"/>
            <a:ext cx="1656000" cy="1589400"/>
          </a:xfrm>
          <a:prstGeom prst="rect">
            <a:avLst/>
          </a:prstGeom>
          <a:ln>
            <a:noFill/>
          </a:ln>
        </p:spPr>
      </p:pic>
      <p:pic>
        <p:nvPicPr>
          <p:cNvPr id="487" name="" descr=""/>
          <p:cNvPicPr/>
          <p:nvPr/>
        </p:nvPicPr>
        <p:blipFill>
          <a:blip r:embed="rId3"/>
          <a:stretch/>
        </p:blipFill>
        <p:spPr>
          <a:xfrm>
            <a:off x="2021760" y="2669400"/>
            <a:ext cx="1650240" cy="1584000"/>
          </a:xfrm>
          <a:prstGeom prst="rect">
            <a:avLst/>
          </a:prstGeom>
          <a:ln>
            <a:noFill/>
          </a:ln>
        </p:spPr>
      </p:pic>
      <p:sp>
        <p:nvSpPr>
          <p:cNvPr id="488" name="CustomShape 9"/>
          <p:cNvSpPr/>
          <p:nvPr/>
        </p:nvSpPr>
        <p:spPr>
          <a:xfrm>
            <a:off x="2087280" y="4267800"/>
            <a:ext cx="2376720" cy="1060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noAutofit/>
          </a:bodyPr>
          <a:p>
            <a:pPr>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8964360"/>
                <a:tab algn="l" pos="9413640"/>
                <a:tab algn="l" pos="9862920"/>
                <a:tab algn="l" pos="1031220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1" i="1" lang="en-US" sz="1300" spc="-1" strike="noStrike">
                <a:solidFill>
                  <a:srgbClr val="000000"/>
                </a:solidFill>
                <a:latin typeface="Arial"/>
              </a:rPr>
              <a:t> </a:t>
            </a:r>
            <a:r>
              <a:rPr b="1" i="1" lang="en-US" sz="1300" spc="-1" strike="noStrike">
                <a:solidFill>
                  <a:srgbClr val="000000"/>
                </a:solidFill>
                <a:latin typeface="Arial"/>
              </a:rPr>
              <a:t>Pileup</a:t>
            </a:r>
            <a:r>
              <a:rPr b="1" i="1" lang="en-US" sz="1300" spc="-1" strike="noStrike">
                <a:solidFill>
                  <a:srgbClr val="c9211e"/>
                </a:solidFill>
                <a:latin typeface="Arial"/>
              </a:rPr>
              <a:t> </a:t>
            </a:r>
            <a:r>
              <a:rPr b="1" i="1" lang="en-US" sz="1300" spc="-1" strike="noStrike">
                <a:solidFill>
                  <a:srgbClr val="000000"/>
                </a:solidFill>
                <a:latin typeface="Arial"/>
              </a:rPr>
              <a:t>projectile</a:t>
            </a:r>
            <a:endParaRPr b="0" lang="it-IT" sz="1300" spc="-1" strike="noStrike">
              <a:latin typeface="Arial"/>
            </a:endParaRPr>
          </a:p>
        </p:txBody>
      </p:sp>
      <p:sp>
        <p:nvSpPr>
          <p:cNvPr id="489" name="TextShape 10"/>
          <p:cNvSpPr txBox="1"/>
          <p:nvPr/>
        </p:nvSpPr>
        <p:spPr>
          <a:xfrm>
            <a:off x="396000" y="4289400"/>
            <a:ext cx="1387800" cy="275040"/>
          </a:xfrm>
          <a:prstGeom prst="rect">
            <a:avLst/>
          </a:prstGeom>
          <a:noFill/>
          <a:ln>
            <a:noFill/>
          </a:ln>
        </p:spPr>
        <p:txBody>
          <a:bodyPr lIns="90000" rIns="90000" tIns="45000" bIns="45000">
            <a:noAutofit/>
          </a:bodyPr>
          <a:p>
            <a:r>
              <a:rPr b="0" i="1" lang="en-US" sz="1300" spc="-1" strike="noStrike">
                <a:latin typeface="Arial"/>
              </a:rPr>
              <a:t>Single projectile </a:t>
            </a:r>
            <a:endParaRPr b="0" lang="it-IT" sz="1300" spc="-1" strike="noStrike">
              <a:latin typeface="Arial"/>
            </a:endParaRPr>
          </a:p>
        </p:txBody>
      </p:sp>
      <p:sp>
        <p:nvSpPr>
          <p:cNvPr id="490" name="Line 11"/>
          <p:cNvSpPr/>
          <p:nvPr/>
        </p:nvSpPr>
        <p:spPr>
          <a:xfrm>
            <a:off x="4176000" y="3528000"/>
            <a:ext cx="1080000" cy="0"/>
          </a:xfrm>
          <a:prstGeom prst="line">
            <a:avLst/>
          </a:prstGeom>
          <a:ln>
            <a:solidFill>
              <a:srgbClr val="ff0000"/>
            </a:solidFill>
            <a:tailEnd len="med" type="triangle" w="med"/>
          </a:ln>
        </p:spPr>
        <p:style>
          <a:lnRef idx="0"/>
          <a:fillRef idx="0"/>
          <a:effectRef idx="0"/>
          <a:fontRef idx="minor"/>
        </p:style>
      </p:sp>
      <p:sp>
        <p:nvSpPr>
          <p:cNvPr id="491" name="TextShape 12"/>
          <p:cNvSpPr txBox="1"/>
          <p:nvPr/>
        </p:nvSpPr>
        <p:spPr>
          <a:xfrm>
            <a:off x="3456000" y="2629440"/>
            <a:ext cx="2376000" cy="1042560"/>
          </a:xfrm>
          <a:prstGeom prst="rect">
            <a:avLst/>
          </a:prstGeom>
          <a:noFill/>
          <a:ln>
            <a:noFill/>
          </a:ln>
        </p:spPr>
        <p:txBody>
          <a:bodyPr lIns="90000" rIns="90000" tIns="45000" bIns="45000">
            <a:noAutofit/>
          </a:bodyPr>
          <a:p>
            <a:pPr algn="ctr"/>
            <a:r>
              <a:rPr b="0" lang="en-US" sz="1300" spc="-1" strike="noStrike">
                <a:solidFill>
                  <a:srgbClr val="1c1c1c"/>
                </a:solidFill>
                <a:latin typeface="Noto Sans SemiBold"/>
                <a:ea typeface="DejaVu Sans"/>
              </a:rPr>
              <a:t> </a:t>
            </a:r>
            <a:r>
              <a:rPr b="1" lang="en-US" sz="1300" spc="-1" strike="noStrike">
                <a:solidFill>
                  <a:srgbClr val="1c1c1c"/>
                </a:solidFill>
                <a:latin typeface="Noto Sans SemiBold"/>
                <a:ea typeface="DejaVu Sans"/>
              </a:rPr>
              <a:t>constant </a:t>
            </a:r>
            <a:endParaRPr b="0" lang="it-IT" sz="1300" spc="-1" strike="noStrike">
              <a:latin typeface="Arial"/>
            </a:endParaRPr>
          </a:p>
          <a:p>
            <a:pPr algn="ctr"/>
            <a:r>
              <a:rPr b="1" lang="en-US" sz="1300" spc="-1" strike="noStrike">
                <a:solidFill>
                  <a:srgbClr val="1c1c1c"/>
                </a:solidFill>
                <a:latin typeface="Noto Sans SemiBold"/>
                <a:ea typeface="DejaVu Sans"/>
              </a:rPr>
              <a:t>threshold </a:t>
            </a:r>
            <a:endParaRPr b="0" lang="it-IT" sz="1300" spc="-1" strike="noStrike">
              <a:latin typeface="Arial"/>
            </a:endParaRPr>
          </a:p>
          <a:p>
            <a:pPr algn="ctr"/>
            <a:r>
              <a:rPr b="1" lang="en-US" sz="1300" spc="-1" strike="noStrike">
                <a:solidFill>
                  <a:srgbClr val="1c1c1c"/>
                </a:solidFill>
                <a:latin typeface="Noto Sans SemiBold"/>
                <a:ea typeface="DejaVu Sans"/>
              </a:rPr>
              <a:t>discrimination</a:t>
            </a:r>
            <a:endParaRPr b="0" lang="it-IT" sz="1300" spc="-1" strike="noStrike">
              <a:latin typeface="Arial"/>
            </a:endParaRPr>
          </a:p>
          <a:p>
            <a:pPr algn="ctr"/>
            <a:r>
              <a:rPr b="1" lang="en-US" sz="1300" spc="-1" strike="noStrike">
                <a:solidFill>
                  <a:srgbClr val="1c1c1c"/>
                </a:solidFill>
                <a:latin typeface="Noto Sans SemiBold"/>
                <a:ea typeface="DejaVu Sans"/>
              </a:rPr>
              <a:t> </a:t>
            </a:r>
            <a:r>
              <a:rPr b="1" lang="en-US" sz="1300" spc="-1" strike="noStrike">
                <a:solidFill>
                  <a:srgbClr val="1c1c1c"/>
                </a:solidFill>
                <a:latin typeface="Noto Sans SemiBold"/>
                <a:ea typeface="DejaVu Sans"/>
              </a:rPr>
              <a:t>method</a:t>
            </a:r>
            <a:endParaRPr b="0" lang="it-IT" sz="1300" spc="-1" strike="noStrike">
              <a:latin typeface="Arial"/>
            </a:endParaRPr>
          </a:p>
          <a:p>
            <a:pPr algn="ctr"/>
            <a:endParaRPr b="0" lang="it-IT" sz="1300" spc="-1" strike="noStrike">
              <a:latin typeface="Arial"/>
            </a:endParaRPr>
          </a:p>
        </p:txBody>
      </p:sp>
      <p:pic>
        <p:nvPicPr>
          <p:cNvPr id="492" name="" descr=""/>
          <p:cNvPicPr/>
          <p:nvPr/>
        </p:nvPicPr>
        <p:blipFill>
          <a:blip r:embed="rId4"/>
          <a:stretch/>
        </p:blipFill>
        <p:spPr>
          <a:xfrm>
            <a:off x="5615280" y="1823040"/>
            <a:ext cx="3384720" cy="3247920"/>
          </a:xfrm>
          <a:prstGeom prst="rect">
            <a:avLst/>
          </a:prstGeom>
          <a:ln>
            <a:noFill/>
          </a:ln>
        </p:spPr>
      </p:pic>
      <p:pic>
        <p:nvPicPr>
          <p:cNvPr id="493" name="" descr=""/>
          <p:cNvPicPr/>
          <p:nvPr/>
        </p:nvPicPr>
        <p:blipFill>
          <a:blip r:embed="rId5"/>
          <a:stretch/>
        </p:blipFill>
        <p:spPr>
          <a:xfrm>
            <a:off x="8724240" y="1823040"/>
            <a:ext cx="3337200" cy="3202200"/>
          </a:xfrm>
          <a:prstGeom prst="rect">
            <a:avLst/>
          </a:prstGeom>
          <a:ln>
            <a:noFill/>
          </a:ln>
        </p:spPr>
      </p:pic>
      <p:sp>
        <p:nvSpPr>
          <p:cNvPr id="494" name="CustomShape 13"/>
          <p:cNvSpPr/>
          <p:nvPr/>
        </p:nvSpPr>
        <p:spPr>
          <a:xfrm>
            <a:off x="6250320" y="3407400"/>
            <a:ext cx="432000" cy="360360"/>
          </a:xfrm>
          <a:prstGeom prst="ellipse">
            <a:avLst/>
          </a:prstGeom>
          <a:noFill/>
          <a:ln w="9360">
            <a:solidFill>
              <a:srgbClr val="ff0000"/>
            </a:solidFill>
            <a:round/>
          </a:ln>
        </p:spPr>
        <p:style>
          <a:lnRef idx="0"/>
          <a:fillRef idx="0"/>
          <a:effectRef idx="0"/>
          <a:fontRef idx="minor"/>
        </p:style>
      </p:sp>
      <p:sp>
        <p:nvSpPr>
          <p:cNvPr id="495" name="CustomShape 14"/>
          <p:cNvSpPr/>
          <p:nvPr/>
        </p:nvSpPr>
        <p:spPr>
          <a:xfrm>
            <a:off x="6252120" y="3408840"/>
            <a:ext cx="431640" cy="360360"/>
          </a:xfrm>
          <a:prstGeom prst="ellipse">
            <a:avLst/>
          </a:prstGeom>
          <a:noFill/>
          <a:ln w="9360">
            <a:solidFill>
              <a:srgbClr val="ff0000"/>
            </a:solidFill>
            <a:round/>
          </a:ln>
        </p:spPr>
        <p:style>
          <a:lnRef idx="0"/>
          <a:fillRef idx="0"/>
          <a:effectRef idx="0"/>
          <a:fontRef idx="minor"/>
        </p:style>
      </p:sp>
      <p:sp>
        <p:nvSpPr>
          <p:cNvPr id="496" name="CustomShape 15"/>
          <p:cNvSpPr/>
          <p:nvPr/>
        </p:nvSpPr>
        <p:spPr>
          <a:xfrm>
            <a:off x="6610680" y="3702600"/>
            <a:ext cx="949320" cy="281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8240" bIns="45000">
            <a:noAutofit/>
          </a:bodyPr>
          <a:p>
            <a:pPr>
              <a:lnSpc>
                <a:spcPct val="98000"/>
              </a:lnSpc>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9862920"/>
                <a:tab algn="l" pos="1031220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0" i="1" lang="en-US" sz="1300" spc="-1" strike="noStrike">
                <a:solidFill>
                  <a:srgbClr val="ff0000"/>
                </a:solidFill>
                <a:latin typeface="Arial"/>
              </a:rPr>
              <a:t>2 crosses</a:t>
            </a:r>
            <a:endParaRPr b="0" lang="it-IT" sz="1300" spc="-1" strike="noStrike">
              <a:latin typeface="Arial"/>
            </a:endParaRPr>
          </a:p>
        </p:txBody>
      </p:sp>
      <p:sp>
        <p:nvSpPr>
          <p:cNvPr id="497" name="CustomShape 16"/>
          <p:cNvSpPr/>
          <p:nvPr/>
        </p:nvSpPr>
        <p:spPr>
          <a:xfrm rot="780000">
            <a:off x="9408240" y="3521880"/>
            <a:ext cx="238320" cy="176040"/>
          </a:xfrm>
          <a:prstGeom prst="ellipse">
            <a:avLst/>
          </a:prstGeom>
          <a:noFill/>
          <a:ln w="9360">
            <a:solidFill>
              <a:srgbClr val="ff0000"/>
            </a:solidFill>
            <a:round/>
          </a:ln>
        </p:spPr>
        <p:style>
          <a:lnRef idx="0"/>
          <a:fillRef idx="0"/>
          <a:effectRef idx="0"/>
          <a:fontRef idx="minor"/>
        </p:style>
      </p:sp>
      <p:sp>
        <p:nvSpPr>
          <p:cNvPr id="498" name="CustomShape 17"/>
          <p:cNvSpPr/>
          <p:nvPr/>
        </p:nvSpPr>
        <p:spPr>
          <a:xfrm rot="780000">
            <a:off x="9695520" y="3521880"/>
            <a:ext cx="238320" cy="176040"/>
          </a:xfrm>
          <a:prstGeom prst="ellipse">
            <a:avLst/>
          </a:prstGeom>
          <a:noFill/>
          <a:ln w="9360">
            <a:solidFill>
              <a:srgbClr val="ff0000"/>
            </a:solidFill>
            <a:round/>
          </a:ln>
        </p:spPr>
        <p:style>
          <a:lnRef idx="0"/>
          <a:fillRef idx="0"/>
          <a:effectRef idx="0"/>
          <a:fontRef idx="minor"/>
        </p:style>
      </p:sp>
      <p:sp>
        <p:nvSpPr>
          <p:cNvPr id="499" name="CustomShape 18"/>
          <p:cNvSpPr/>
          <p:nvPr/>
        </p:nvSpPr>
        <p:spPr>
          <a:xfrm rot="780000">
            <a:off x="9408240" y="3521880"/>
            <a:ext cx="238320" cy="176040"/>
          </a:xfrm>
          <a:prstGeom prst="ellipse">
            <a:avLst/>
          </a:prstGeom>
          <a:noFill/>
          <a:ln w="9360">
            <a:solidFill>
              <a:srgbClr val="ff0000"/>
            </a:solidFill>
            <a:round/>
          </a:ln>
        </p:spPr>
        <p:style>
          <a:lnRef idx="0"/>
          <a:fillRef idx="0"/>
          <a:effectRef idx="0"/>
          <a:fontRef idx="minor"/>
        </p:style>
      </p:sp>
      <p:sp>
        <p:nvSpPr>
          <p:cNvPr id="500" name="CustomShape 19"/>
          <p:cNvSpPr/>
          <p:nvPr/>
        </p:nvSpPr>
        <p:spPr>
          <a:xfrm rot="780000">
            <a:off x="9408600" y="2716920"/>
            <a:ext cx="238320" cy="176400"/>
          </a:xfrm>
          <a:prstGeom prst="ellipse">
            <a:avLst/>
          </a:prstGeom>
          <a:noFill/>
          <a:ln w="9360">
            <a:solidFill>
              <a:srgbClr val="ff0000"/>
            </a:solidFill>
            <a:round/>
          </a:ln>
        </p:spPr>
        <p:style>
          <a:lnRef idx="0"/>
          <a:fillRef idx="0"/>
          <a:effectRef idx="0"/>
          <a:fontRef idx="minor"/>
        </p:style>
      </p:sp>
      <p:sp>
        <p:nvSpPr>
          <p:cNvPr id="501" name="CustomShape 20"/>
          <p:cNvSpPr/>
          <p:nvPr/>
        </p:nvSpPr>
        <p:spPr>
          <a:xfrm rot="780000">
            <a:off x="9754560" y="2716920"/>
            <a:ext cx="238320" cy="176400"/>
          </a:xfrm>
          <a:prstGeom prst="ellipse">
            <a:avLst/>
          </a:prstGeom>
          <a:noFill/>
          <a:ln w="9360">
            <a:solidFill>
              <a:srgbClr val="ff0000"/>
            </a:solidFill>
            <a:round/>
          </a:ln>
        </p:spPr>
        <p:style>
          <a:lnRef idx="0"/>
          <a:fillRef idx="0"/>
          <a:effectRef idx="0"/>
          <a:fontRef idx="minor"/>
        </p:style>
      </p:sp>
      <p:sp>
        <p:nvSpPr>
          <p:cNvPr id="502" name="CustomShape 21"/>
          <p:cNvSpPr/>
          <p:nvPr/>
        </p:nvSpPr>
        <p:spPr>
          <a:xfrm>
            <a:off x="10021320" y="2418480"/>
            <a:ext cx="949320" cy="281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8240" bIns="45000">
            <a:noAutofit/>
          </a:bodyPr>
          <a:p>
            <a:pPr>
              <a:lnSpc>
                <a:spcPct val="98000"/>
              </a:lnSpc>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9862920"/>
                <a:tab algn="l" pos="1031220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0" i="1" lang="en-US" sz="1300" spc="-1" strike="noStrike">
                <a:solidFill>
                  <a:srgbClr val="ff0000"/>
                </a:solidFill>
                <a:latin typeface="Arial"/>
              </a:rPr>
              <a:t>4 crosses</a:t>
            </a:r>
            <a:endParaRPr b="0" lang="it-IT" sz="1300" spc="-1" strike="noStrike">
              <a:latin typeface="Arial"/>
            </a:endParaRPr>
          </a:p>
        </p:txBody>
      </p:sp>
      <p:sp>
        <p:nvSpPr>
          <p:cNvPr id="503" name="CustomShape 22"/>
          <p:cNvSpPr/>
          <p:nvPr/>
        </p:nvSpPr>
        <p:spPr>
          <a:xfrm>
            <a:off x="10007280" y="3859920"/>
            <a:ext cx="949320" cy="281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8240" bIns="45000">
            <a:noAutofit/>
          </a:bodyPr>
          <a:p>
            <a:pPr>
              <a:lnSpc>
                <a:spcPct val="98000"/>
              </a:lnSpc>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9862920"/>
                <a:tab algn="l" pos="1031220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0" i="1" lang="en-US" sz="1300" spc="-1" strike="noStrike">
                <a:solidFill>
                  <a:srgbClr val="ff0000"/>
                </a:solidFill>
                <a:latin typeface="Arial"/>
              </a:rPr>
              <a:t>4 crosses</a:t>
            </a:r>
            <a:endParaRPr b="0" lang="it-IT" sz="1300" spc="-1" strike="noStrike">
              <a:latin typeface="Arial"/>
            </a:endParaRPr>
          </a:p>
        </p:txBody>
      </p:sp>
      <p:sp>
        <p:nvSpPr>
          <p:cNvPr id="504" name="CustomShape 23"/>
          <p:cNvSpPr/>
          <p:nvPr/>
        </p:nvSpPr>
        <p:spPr>
          <a:xfrm>
            <a:off x="9144720" y="5040000"/>
            <a:ext cx="3095280" cy="501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7520" bIns="45000">
            <a:noAutofit/>
          </a:bodyPr>
          <a:p>
            <a:pPr>
              <a:lnSpc>
                <a:spcPct val="98000"/>
              </a:lnSpc>
              <a:spcBef>
                <a:spcPts val="1199"/>
              </a:spcBef>
              <a:spcAft>
                <a:spcPts val="998"/>
              </a:spcAft>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10310760"/>
                <a:tab algn="l" pos="1076004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1" i="1" lang="en-US" sz="1300" spc="-1" strike="noStrike">
                <a:solidFill>
                  <a:srgbClr val="c9211e"/>
                </a:solidFill>
                <a:latin typeface="Arial"/>
              </a:rPr>
              <a:t>pileup projectile</a:t>
            </a:r>
            <a:r>
              <a:rPr b="0" lang="en-US" sz="1300" spc="-1" strike="noStrike">
                <a:latin typeface="Arial"/>
              </a:rPr>
              <a:t>: &gt;4 crosses</a:t>
            </a:r>
            <a:endParaRPr b="0" lang="it-IT" sz="1300" spc="-1" strike="noStrike">
              <a:latin typeface="Arial"/>
            </a:endParaRPr>
          </a:p>
        </p:txBody>
      </p:sp>
      <p:sp>
        <p:nvSpPr>
          <p:cNvPr id="505" name="CustomShape 24"/>
          <p:cNvSpPr/>
          <p:nvPr/>
        </p:nvSpPr>
        <p:spPr>
          <a:xfrm>
            <a:off x="5615280" y="5042520"/>
            <a:ext cx="3095640" cy="501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7520" bIns="45000">
            <a:noAutofit/>
          </a:bodyPr>
          <a:p>
            <a:pPr>
              <a:lnSpc>
                <a:spcPct val="98000"/>
              </a:lnSpc>
              <a:spcBef>
                <a:spcPts val="1199"/>
              </a:spcBef>
              <a:spcAft>
                <a:spcPts val="998"/>
              </a:spcAft>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10310760"/>
                <a:tab algn="l" pos="1076004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0" i="1" lang="en-US" sz="1300" spc="-1" strike="noStrike">
                <a:latin typeface="Arial"/>
              </a:rPr>
              <a:t>Single projectile</a:t>
            </a:r>
            <a:r>
              <a:rPr b="0" lang="en-US" sz="1300" spc="-1" strike="noStrike">
                <a:latin typeface="Arial"/>
              </a:rPr>
              <a:t>: 4 crosses</a:t>
            </a:r>
            <a:endParaRPr b="0" lang="it-IT" sz="1300" spc="-1" strike="noStrike">
              <a:latin typeface="Arial"/>
            </a:endParaRPr>
          </a:p>
        </p:txBody>
      </p:sp>
      <p:sp>
        <p:nvSpPr>
          <p:cNvPr id="506" name="CustomShape 25"/>
          <p:cNvSpPr/>
          <p:nvPr/>
        </p:nvSpPr>
        <p:spPr>
          <a:xfrm>
            <a:off x="6207480" y="2515320"/>
            <a:ext cx="432000" cy="360360"/>
          </a:xfrm>
          <a:prstGeom prst="ellipse">
            <a:avLst/>
          </a:prstGeom>
          <a:noFill/>
          <a:ln w="9360">
            <a:solidFill>
              <a:srgbClr val="ff0000"/>
            </a:solidFill>
            <a:round/>
          </a:ln>
        </p:spPr>
        <p:style>
          <a:lnRef idx="0"/>
          <a:fillRef idx="0"/>
          <a:effectRef idx="0"/>
          <a:fontRef idx="minor"/>
        </p:style>
      </p:sp>
      <p:sp>
        <p:nvSpPr>
          <p:cNvPr id="507" name="CustomShape 26"/>
          <p:cNvSpPr/>
          <p:nvPr/>
        </p:nvSpPr>
        <p:spPr>
          <a:xfrm>
            <a:off x="6639480" y="2299320"/>
            <a:ext cx="949320" cy="280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8240" bIns="45000">
            <a:noAutofit/>
          </a:bodyPr>
          <a:p>
            <a:pPr>
              <a:lnSpc>
                <a:spcPct val="98000"/>
              </a:lnSpc>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9862920"/>
                <a:tab algn="l" pos="1031220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0" i="1" lang="en-US" sz="1300" spc="-1" strike="noStrike">
                <a:solidFill>
                  <a:srgbClr val="ff0000"/>
                </a:solidFill>
                <a:latin typeface="Arial"/>
              </a:rPr>
              <a:t>2 crosses</a:t>
            </a:r>
            <a:endParaRPr b="0" lang="it-IT" sz="13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08" name="Group 1"/>
          <p:cNvGrpSpPr/>
          <p:nvPr/>
        </p:nvGrpSpPr>
        <p:grpSpPr>
          <a:xfrm>
            <a:off x="0" y="6535080"/>
            <a:ext cx="12191760" cy="331560"/>
            <a:chOff x="0" y="6535080"/>
            <a:chExt cx="12191760" cy="331560"/>
          </a:xfrm>
        </p:grpSpPr>
        <p:sp>
          <p:nvSpPr>
            <p:cNvPr id="509"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510"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511" name="TextShape 4"/>
          <p:cNvSpPr txBox="1"/>
          <p:nvPr/>
        </p:nvSpPr>
        <p:spPr>
          <a:xfrm>
            <a:off x="3451320" y="-61560"/>
            <a:ext cx="5289120" cy="1157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Pile-up removal</a:t>
            </a:r>
            <a:endParaRPr b="0" lang="it-IT" sz="6000" spc="-1" strike="noStrike">
              <a:solidFill>
                <a:srgbClr val="000000"/>
              </a:solidFill>
              <a:latin typeface="Calibri"/>
            </a:endParaRPr>
          </a:p>
        </p:txBody>
      </p:sp>
      <p:sp>
        <p:nvSpPr>
          <p:cNvPr id="512"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BA4EA7DF-7BC0-482C-A3B0-DB543D3B402C}" type="slidenum">
              <a:rPr b="0" lang="it-IT" sz="1200" spc="-1" strike="noStrike">
                <a:solidFill>
                  <a:srgbClr val="ffffff"/>
                </a:solidFill>
                <a:latin typeface="Calibri"/>
              </a:rPr>
              <a:t>&lt;numero&gt;</a:t>
            </a:fld>
            <a:endParaRPr b="0" lang="it-IT" sz="1200" spc="-1" strike="noStrike">
              <a:latin typeface="Arial"/>
            </a:endParaRPr>
          </a:p>
        </p:txBody>
      </p:sp>
      <p:sp>
        <p:nvSpPr>
          <p:cNvPr id="513" name="CustomShape 6"/>
          <p:cNvSpPr/>
          <p:nvPr/>
        </p:nvSpPr>
        <p:spPr>
          <a:xfrm>
            <a:off x="699840" y="936000"/>
            <a:ext cx="10389960" cy="620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8960" bIns="45000">
            <a:noAutofit/>
          </a:bodyPr>
          <a:p>
            <a:pPr marL="215640" indent="-193680">
              <a:lnSpc>
                <a:spcPct val="98000"/>
              </a:lnSpc>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10310760"/>
                <a:tab algn="l" pos="1076004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0" lang="en-US" sz="1500" spc="-1" strike="noStrike">
                <a:solidFill>
                  <a:srgbClr val="000000"/>
                </a:solidFill>
                <a:latin typeface="Arial"/>
              </a:rPr>
              <a:t>DataGSI2021/data_test.00004310.physics_foot.daq.RAW._lb0000._FOOT-RCD._0001.data</a:t>
            </a:r>
            <a:endParaRPr b="0" lang="it-IT" sz="1500" spc="-1" strike="noStrike">
              <a:latin typeface="Arial"/>
            </a:endParaRPr>
          </a:p>
          <a:p>
            <a:pPr marL="193320" indent="-193320">
              <a:lnSpc>
                <a:spcPct val="98000"/>
              </a:lnSpc>
              <a:buClr>
                <a:srgbClr val="000000"/>
              </a:buClr>
              <a:buSzPct val="45000"/>
              <a:buFont typeface="Wingdings" charset="2"/>
              <a:buChar char=""/>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10310760"/>
                <a:tab algn="l" pos="1076004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0" lang="en-US" sz="1500" spc="-1" strike="noStrike">
                <a:solidFill>
                  <a:srgbClr val="000000"/>
                </a:solidFill>
                <a:latin typeface="Arial"/>
              </a:rPr>
              <a:t>Both </a:t>
            </a:r>
            <a:r>
              <a:rPr b="1" i="1" lang="en-US" sz="1500" spc="-1" strike="noStrike">
                <a:solidFill>
                  <a:srgbClr val="000000"/>
                </a:solidFill>
                <a:latin typeface="Arial"/>
              </a:rPr>
              <a:t>minimum bias trigger</a:t>
            </a:r>
            <a:r>
              <a:rPr b="0" lang="en-US" sz="1500" spc="-1" strike="noStrike">
                <a:solidFill>
                  <a:srgbClr val="000000"/>
                </a:solidFill>
                <a:latin typeface="Arial"/>
              </a:rPr>
              <a:t> and </a:t>
            </a:r>
            <a:r>
              <a:rPr b="1" i="1" lang="en-US" sz="1500" spc="-1" strike="noStrike">
                <a:solidFill>
                  <a:srgbClr val="000000"/>
                </a:solidFill>
                <a:latin typeface="Arial"/>
              </a:rPr>
              <a:t>trigger fragmentation</a:t>
            </a:r>
            <a:endParaRPr b="0" lang="it-IT" sz="1500" spc="-1" strike="noStrike">
              <a:latin typeface="Arial"/>
            </a:endParaRPr>
          </a:p>
        </p:txBody>
      </p:sp>
      <p:sp>
        <p:nvSpPr>
          <p:cNvPr id="514" name="CustomShape 7"/>
          <p:cNvSpPr/>
          <p:nvPr/>
        </p:nvSpPr>
        <p:spPr>
          <a:xfrm>
            <a:off x="1807920" y="1944000"/>
            <a:ext cx="1073160" cy="355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9680" bIns="45000">
            <a:noAutofit/>
          </a:bodyPr>
          <a:p>
            <a:pPr>
              <a:lnSpc>
                <a:spcPct val="98000"/>
              </a:lnSpc>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9862920"/>
                <a:tab algn="l" pos="1031220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0" lang="en-US" sz="1800" spc="-1" strike="noStrike">
                <a:solidFill>
                  <a:srgbClr val="000000"/>
                </a:solidFill>
                <a:latin typeface="Arial"/>
              </a:rPr>
              <a:t>Charge </a:t>
            </a:r>
            <a:endParaRPr b="0" lang="it-IT" sz="1800" spc="-1" strike="noStrike">
              <a:latin typeface="Arial"/>
            </a:endParaRPr>
          </a:p>
        </p:txBody>
      </p:sp>
      <p:sp>
        <p:nvSpPr>
          <p:cNvPr id="515" name="CustomShape 8"/>
          <p:cNvSpPr/>
          <p:nvPr/>
        </p:nvSpPr>
        <p:spPr>
          <a:xfrm>
            <a:off x="8210160" y="5400000"/>
            <a:ext cx="714240" cy="355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9680" bIns="45000">
            <a:noAutofit/>
          </a:bodyPr>
          <a:p>
            <a:pPr>
              <a:lnSpc>
                <a:spcPct val="98000"/>
              </a:lnSpc>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413640"/>
                <a:tab algn="l" pos="9862920"/>
                <a:tab algn="l" pos="1031220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0" lang="en-US" sz="1800" spc="-1" strike="noStrike">
                <a:solidFill>
                  <a:srgbClr val="000000"/>
                </a:solidFill>
                <a:latin typeface="Arial"/>
              </a:rPr>
              <a:t>t(ns)</a:t>
            </a:r>
            <a:endParaRPr b="0" lang="it-IT" sz="1800" spc="-1" strike="noStrike">
              <a:latin typeface="Arial"/>
            </a:endParaRPr>
          </a:p>
        </p:txBody>
      </p:sp>
      <p:sp>
        <p:nvSpPr>
          <p:cNvPr id="516" name="CustomShape 9"/>
          <p:cNvSpPr/>
          <p:nvPr/>
        </p:nvSpPr>
        <p:spPr>
          <a:xfrm>
            <a:off x="864720" y="5549400"/>
            <a:ext cx="3811680" cy="355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9680" bIns="45000">
            <a:noAutofit/>
          </a:bodyPr>
          <a:p>
            <a:pPr>
              <a:lnSpc>
                <a:spcPct val="98000"/>
              </a:lnSpc>
              <a:tabLst>
                <a:tab algn="l" pos="0"/>
                <a:tab algn="l" pos="426960"/>
                <a:tab algn="l" pos="876240"/>
                <a:tab algn="l" pos="1325520"/>
                <a:tab algn="l" pos="1774800"/>
                <a:tab algn="l" pos="2224080"/>
                <a:tab algn="l" pos="2673000"/>
                <a:tab algn="l" pos="3122280"/>
                <a:tab algn="l" pos="3571560"/>
                <a:tab algn="l" pos="4020840"/>
                <a:tab algn="l" pos="4470120"/>
                <a:tab algn="l" pos="4919400"/>
                <a:tab algn="l" pos="5368680"/>
                <a:tab algn="l" pos="5817960"/>
                <a:tab algn="l" pos="6267240"/>
                <a:tab algn="l" pos="6716520"/>
                <a:tab algn="l" pos="7165800"/>
                <a:tab algn="l" pos="7615080"/>
                <a:tab algn="l" pos="8064360"/>
                <a:tab algn="l" pos="8513640"/>
                <a:tab algn="l" pos="8962920"/>
                <a:tab algn="l" pos="9412200"/>
                <a:tab algn="l" pos="9861480"/>
                <a:tab algn="l" pos="10310760"/>
                <a:tab algn="l" pos="10760040"/>
                <a:tab algn="l" pos="10761480"/>
                <a:tab algn="l" pos="10762920"/>
                <a:tab algn="l" pos="10764720"/>
                <a:tab algn="l" pos="10766160"/>
                <a:tab algn="l" pos="10767960"/>
                <a:tab algn="l" pos="10769400"/>
                <a:tab algn="l" pos="10770840"/>
                <a:tab algn="l" pos="10772640"/>
                <a:tab algn="l" pos="10774080"/>
                <a:tab algn="l" pos="10775880"/>
                <a:tab algn="l" pos="10777320"/>
                <a:tab algn="l" pos="10779120"/>
                <a:tab algn="l" pos="10780560"/>
                <a:tab algn="l" pos="10782000"/>
              </a:tabLst>
            </a:pPr>
            <a:r>
              <a:rPr b="1" lang="en-US" sz="1800" spc="-1" strike="noStrike">
                <a:solidFill>
                  <a:srgbClr val="000000"/>
                </a:solidFill>
                <a:latin typeface="Arial"/>
              </a:rPr>
              <a:t>PileUp on 600.000 events ~ 1%</a:t>
            </a:r>
            <a:endParaRPr b="0" lang="it-IT" sz="1800" spc="-1" strike="noStrike">
              <a:latin typeface="Arial"/>
            </a:endParaRPr>
          </a:p>
        </p:txBody>
      </p:sp>
      <p:pic>
        <p:nvPicPr>
          <p:cNvPr id="517" name="" descr=""/>
          <p:cNvPicPr/>
          <p:nvPr/>
        </p:nvPicPr>
        <p:blipFill>
          <a:blip r:embed="rId1"/>
          <a:stretch/>
        </p:blipFill>
        <p:spPr>
          <a:xfrm>
            <a:off x="937800" y="1740960"/>
            <a:ext cx="4967280" cy="2508120"/>
          </a:xfrm>
          <a:prstGeom prst="rect">
            <a:avLst/>
          </a:prstGeom>
          <a:ln>
            <a:noFill/>
          </a:ln>
        </p:spPr>
      </p:pic>
      <p:pic>
        <p:nvPicPr>
          <p:cNvPr id="518" name="" descr=""/>
          <p:cNvPicPr/>
          <p:nvPr/>
        </p:nvPicPr>
        <p:blipFill>
          <a:blip r:embed="rId2"/>
          <a:stretch/>
        </p:blipFill>
        <p:spPr>
          <a:xfrm>
            <a:off x="5055840" y="3293280"/>
            <a:ext cx="5241960" cy="26830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extShape 1"/>
          <p:cNvSpPr txBox="1"/>
          <p:nvPr/>
        </p:nvSpPr>
        <p:spPr>
          <a:xfrm>
            <a:off x="182160" y="294480"/>
            <a:ext cx="11552400" cy="5970600"/>
          </a:xfrm>
          <a:prstGeom prst="rect">
            <a:avLst/>
          </a:prstGeom>
          <a:noFill/>
          <a:ln>
            <a:noFill/>
          </a:ln>
        </p:spPr>
        <p:txBody>
          <a:bodyPr lIns="0" rIns="0" tIns="0" bIns="0">
            <a:noAutofit/>
          </a:bodyPr>
          <a:p>
            <a:pPr>
              <a:lnSpc>
                <a:spcPct val="100000"/>
              </a:lnSpc>
            </a:pPr>
            <a:r>
              <a:rPr b="1" lang="it-IT" sz="4800" spc="-1" strike="noStrike">
                <a:solidFill>
                  <a:srgbClr val="000000"/>
                </a:solidFill>
                <a:latin typeface="Calibri"/>
              </a:rPr>
              <a:t>Bibliography:</a:t>
            </a:r>
            <a:endParaRPr b="0" lang="it-IT" sz="4800" spc="-1" strike="noStrike">
              <a:solidFill>
                <a:srgbClr val="000000"/>
              </a:solidFill>
              <a:latin typeface="Calibri"/>
            </a:endParaRPr>
          </a:p>
          <a:p>
            <a:pPr>
              <a:lnSpc>
                <a:spcPct val="100000"/>
              </a:lnSpc>
            </a:pPr>
            <a:r>
              <a:rPr b="1" lang="it-IT" sz="1800" spc="-1" strike="noStrike">
                <a:solidFill>
                  <a:srgbClr val="000000"/>
                </a:solidFill>
                <a:latin typeface="Calibri"/>
              </a:rPr>
              <a:t>Review:</a:t>
            </a:r>
            <a:endParaRPr b="0" lang="it-IT" sz="1800" spc="-1" strike="noStrike">
              <a:solidFill>
                <a:srgbClr val="000000"/>
              </a:solidFill>
              <a:latin typeface="Calibri"/>
            </a:endParaRPr>
          </a:p>
          <a:p>
            <a:pPr marL="285840" indent="-285480">
              <a:lnSpc>
                <a:spcPct val="100000"/>
              </a:lnSpc>
              <a:buClr>
                <a:srgbClr val="000000"/>
              </a:buClr>
              <a:buFont typeface="Arial"/>
              <a:buChar char="•"/>
            </a:pPr>
            <a:r>
              <a:rPr b="0" i="1" lang="it-IT" sz="1800" spc="-1" strike="noStrike">
                <a:solidFill>
                  <a:srgbClr val="000000"/>
                </a:solidFill>
                <a:latin typeface="Calibri"/>
              </a:rPr>
              <a:t>Proton thepary physics</a:t>
            </a:r>
            <a:r>
              <a:rPr b="0" lang="it-IT" sz="1800" spc="-1" strike="noStrike">
                <a:solidFill>
                  <a:srgbClr val="000000"/>
                </a:solidFill>
                <a:latin typeface="Calibri"/>
              </a:rPr>
              <a:t>, cap 16 (</a:t>
            </a:r>
            <a:r>
              <a:rPr b="0" i="1" lang="it-IT" sz="1800" spc="-1" strike="noStrike">
                <a:solidFill>
                  <a:srgbClr val="000000"/>
                </a:solidFill>
                <a:latin typeface="Calibri"/>
              </a:rPr>
              <a:t>In Vivo Dose Verification </a:t>
            </a:r>
            <a:r>
              <a:rPr b="0" lang="it-IT" sz="1800" spc="-1" strike="noStrike">
                <a:solidFill>
                  <a:srgbClr val="000000"/>
                </a:solidFill>
                <a:latin typeface="Calibri"/>
              </a:rPr>
              <a:t>- Katia Parodi </a:t>
            </a:r>
            <a:r>
              <a:rPr b="0" i="1" lang="it-IT" sz="1800" spc="-1" strike="noStrike">
                <a:solidFill>
                  <a:srgbClr val="000000"/>
                </a:solidFill>
                <a:latin typeface="Calibri"/>
              </a:rPr>
              <a:t>)</a:t>
            </a:r>
            <a:endParaRPr b="0" lang="it-IT" sz="1800" spc="-1" strike="noStrike">
              <a:solidFill>
                <a:srgbClr val="000000"/>
              </a:solidFill>
              <a:latin typeface="Calibri"/>
            </a:endParaRPr>
          </a:p>
          <a:p>
            <a:pPr marL="285840" indent="-285480">
              <a:lnSpc>
                <a:spcPct val="100000"/>
              </a:lnSpc>
              <a:buClr>
                <a:srgbClr val="000000"/>
              </a:buClr>
              <a:buFont typeface="Arial"/>
              <a:buChar char="•"/>
            </a:pPr>
            <a:r>
              <a:rPr b="0" i="1" lang="it-IT" sz="1800" spc="-1" strike="noStrike">
                <a:solidFill>
                  <a:srgbClr val="000000"/>
                </a:solidFill>
                <a:latin typeface="Calibri"/>
              </a:rPr>
              <a:t>In vivo proton range verification: a review, </a:t>
            </a:r>
            <a:r>
              <a:rPr b="0" lang="en-US" sz="1800" spc="-1" strike="noStrike">
                <a:solidFill>
                  <a:srgbClr val="000000"/>
                </a:solidFill>
                <a:latin typeface="Calibri"/>
              </a:rPr>
              <a:t>Antje-Christin Knopf and Antony Lomax 2013</a:t>
            </a:r>
            <a:endParaRPr b="0" lang="it-IT" sz="1800" spc="-1" strike="noStrike">
              <a:solidFill>
                <a:srgbClr val="000000"/>
              </a:solidFill>
              <a:latin typeface="Calibri"/>
            </a:endParaRPr>
          </a:p>
          <a:p>
            <a:pPr marL="285840" indent="-285480">
              <a:lnSpc>
                <a:spcPct val="100000"/>
              </a:lnSpc>
              <a:buClr>
                <a:srgbClr val="000000"/>
              </a:buClr>
              <a:buFont typeface="Arial"/>
              <a:buChar char="•"/>
            </a:pPr>
            <a:r>
              <a:rPr b="0" i="1" lang="it-IT" sz="1800" spc="-1" strike="noStrike">
                <a:solidFill>
                  <a:srgbClr val="000000"/>
                </a:solidFill>
                <a:latin typeface="Calibri"/>
              </a:rPr>
              <a:t>In vivo range verification in particle therapy </a:t>
            </a:r>
            <a:r>
              <a:rPr b="0" lang="it-IT" sz="1800" spc="-1" strike="noStrike">
                <a:solidFill>
                  <a:srgbClr val="000000"/>
                </a:solidFill>
                <a:latin typeface="Calibri"/>
              </a:rPr>
              <a:t>-  Katia Parodi</a:t>
            </a:r>
            <a:endParaRPr b="0" lang="it-IT" sz="1800" spc="-1" strike="noStrike">
              <a:solidFill>
                <a:srgbClr val="000000"/>
              </a:solidFill>
              <a:latin typeface="Calibri"/>
            </a:endParaRPr>
          </a:p>
          <a:p>
            <a:pPr>
              <a:lnSpc>
                <a:spcPct val="100000"/>
              </a:lnSpc>
            </a:pPr>
            <a:endParaRPr b="0" lang="it-IT" sz="1800" spc="-1" strike="noStrike">
              <a:solidFill>
                <a:srgbClr val="000000"/>
              </a:solidFill>
              <a:latin typeface="Calibri"/>
            </a:endParaRPr>
          </a:p>
          <a:p>
            <a:pPr>
              <a:lnSpc>
                <a:spcPct val="100000"/>
              </a:lnSpc>
            </a:pPr>
            <a:r>
              <a:rPr b="1" lang="it-IT" sz="1800" spc="-1" strike="noStrike">
                <a:solidFill>
                  <a:srgbClr val="000000"/>
                </a:solidFill>
                <a:latin typeface="Calibri"/>
              </a:rPr>
              <a:t>In-vivo PET:</a:t>
            </a:r>
            <a:endParaRPr b="0" lang="it-IT" sz="1800" spc="-1" strike="noStrike">
              <a:solidFill>
                <a:srgbClr val="000000"/>
              </a:solidFill>
              <a:latin typeface="Calibri"/>
            </a:endParaRPr>
          </a:p>
          <a:p>
            <a:pPr marL="285840" indent="-285480">
              <a:lnSpc>
                <a:spcPct val="100000"/>
              </a:lnSpc>
              <a:buClr>
                <a:srgbClr val="131413"/>
              </a:buClr>
              <a:buFont typeface="Arial"/>
              <a:buChar char="•"/>
            </a:pPr>
            <a:r>
              <a:rPr b="0" i="1" lang="en-US" sz="1800" spc="-1" strike="noStrike">
                <a:solidFill>
                  <a:srgbClr val="131413"/>
                </a:solidFill>
                <a:latin typeface="Calibri"/>
              </a:rPr>
              <a:t>Online Irradiation Control by Means of PET</a:t>
            </a:r>
            <a:r>
              <a:rPr b="0" lang="it-IT" sz="1800" spc="-1" strike="noStrike">
                <a:solidFill>
                  <a:srgbClr val="000000"/>
                </a:solidFill>
                <a:latin typeface="Calibri"/>
              </a:rPr>
              <a:t>, Chapter 31-  </a:t>
            </a:r>
            <a:r>
              <a:rPr b="0" lang="it-IT" sz="1800" spc="-1" strike="noStrike">
                <a:solidFill>
                  <a:srgbClr val="131413"/>
                </a:solidFill>
                <a:latin typeface="Calibri"/>
              </a:rPr>
              <a:t>Fine Fiedler, Daniela Kunath</a:t>
            </a:r>
            <a:endParaRPr b="0" lang="it-IT" sz="1800" spc="-1" strike="noStrike">
              <a:solidFill>
                <a:srgbClr val="000000"/>
              </a:solidFill>
              <a:latin typeface="Calibri"/>
            </a:endParaRPr>
          </a:p>
          <a:p>
            <a:pPr marL="285840" indent="-285480">
              <a:lnSpc>
                <a:spcPct val="100000"/>
              </a:lnSpc>
              <a:buClr>
                <a:srgbClr val="000000"/>
              </a:buClr>
              <a:buFont typeface="Arial"/>
              <a:buChar char="•"/>
            </a:pPr>
            <a:r>
              <a:rPr b="0" i="1" lang="en-US" sz="1800" spc="-1" strike="noStrike">
                <a:solidFill>
                  <a:srgbClr val="000000"/>
                </a:solidFill>
                <a:latin typeface="Calibri"/>
              </a:rPr>
              <a:t>The INSIDE Project: Innovative Solutions for In-Beam Dosimetry in </a:t>
            </a:r>
            <a:r>
              <a:rPr b="0" i="1" lang="it-IT" sz="1800" spc="-1" strike="noStrike">
                <a:solidFill>
                  <a:srgbClr val="000000"/>
                </a:solidFill>
                <a:latin typeface="Calibri"/>
              </a:rPr>
              <a:t>Hadrontherapy</a:t>
            </a:r>
            <a:r>
              <a:rPr b="0" lang="it-IT" sz="1800" spc="-1" strike="noStrike">
                <a:solidFill>
                  <a:srgbClr val="000000"/>
                </a:solidFill>
                <a:latin typeface="Calibri"/>
              </a:rPr>
              <a:t>, Marafini, Battistoni</a:t>
            </a:r>
            <a:endParaRPr b="0" lang="it-IT" sz="1800" spc="-1" strike="noStrike">
              <a:solidFill>
                <a:srgbClr val="000000"/>
              </a:solidFill>
              <a:latin typeface="Calibri"/>
            </a:endParaRPr>
          </a:p>
          <a:p>
            <a:pPr marL="285840" indent="-285480">
              <a:lnSpc>
                <a:spcPct val="100000"/>
              </a:lnSpc>
              <a:buClr>
                <a:srgbClr val="000000"/>
              </a:buClr>
              <a:buFont typeface="Arial"/>
              <a:buChar char="•"/>
            </a:pPr>
            <a:r>
              <a:rPr b="0" i="1" lang="it-IT" sz="1800" spc="-1" strike="noStrike">
                <a:solidFill>
                  <a:srgbClr val="000000"/>
                </a:solidFill>
                <a:latin typeface="Calibri"/>
              </a:rPr>
              <a:t>Detection of Interfractional Morphological Changes in Proton </a:t>
            </a:r>
            <a:r>
              <a:rPr b="0" i="1" lang="en-US" sz="1800" spc="-1" strike="noStrike">
                <a:solidFill>
                  <a:srgbClr val="000000"/>
                </a:solidFill>
                <a:latin typeface="Calibri"/>
              </a:rPr>
              <a:t>Therapy: A Simulation and In Vivo Study With the INSIDE In-Beam PET</a:t>
            </a:r>
            <a:endParaRPr b="0" lang="it-IT" sz="1800" spc="-1" strike="noStrike">
              <a:solidFill>
                <a:srgbClr val="000000"/>
              </a:solidFill>
              <a:latin typeface="Calibri"/>
            </a:endParaRPr>
          </a:p>
          <a:p>
            <a:pPr>
              <a:lnSpc>
                <a:spcPct val="100000"/>
              </a:lnSpc>
            </a:pPr>
            <a:endParaRPr b="0" lang="it-IT" sz="1800" spc="-1" strike="noStrike">
              <a:solidFill>
                <a:srgbClr val="000000"/>
              </a:solidFill>
              <a:latin typeface="Calibri"/>
            </a:endParaRPr>
          </a:p>
          <a:p>
            <a:pPr>
              <a:lnSpc>
                <a:spcPct val="100000"/>
              </a:lnSpc>
            </a:pPr>
            <a:r>
              <a:rPr b="1" lang="en-US" sz="1800" spc="-1" strike="noStrike">
                <a:solidFill>
                  <a:srgbClr val="000000"/>
                </a:solidFill>
                <a:latin typeface="Calibri"/>
              </a:rPr>
              <a:t>Prompt gamma monitoring:</a:t>
            </a:r>
            <a:endParaRPr b="0" lang="it-IT" sz="1800" spc="-1" strike="noStrike">
              <a:solidFill>
                <a:srgbClr val="000000"/>
              </a:solidFill>
              <a:latin typeface="Calibri"/>
            </a:endParaRPr>
          </a:p>
          <a:p>
            <a:pPr marL="285840" indent="-285480">
              <a:lnSpc>
                <a:spcPct val="100000"/>
              </a:lnSpc>
              <a:buClr>
                <a:srgbClr val="000000"/>
              </a:buClr>
              <a:buFont typeface="Arial"/>
              <a:buChar char="•"/>
            </a:pPr>
            <a:r>
              <a:rPr b="0" i="1" lang="en-US" sz="1800" spc="-1" strike="noStrike">
                <a:solidFill>
                  <a:srgbClr val="000000"/>
                </a:solidFill>
                <a:latin typeface="Calibri"/>
              </a:rPr>
              <a:t>First clinical application of a prompt gamma based in vivo proton range </a:t>
            </a:r>
            <a:r>
              <a:rPr b="0" i="1" lang="it-IT" sz="1800" spc="-1" strike="noStrike">
                <a:solidFill>
                  <a:srgbClr val="000000"/>
                </a:solidFill>
                <a:latin typeface="Calibri"/>
              </a:rPr>
              <a:t>verification system</a:t>
            </a:r>
            <a:r>
              <a:rPr b="0" lang="it-IT" sz="1800" spc="-1" strike="noStrike">
                <a:solidFill>
                  <a:srgbClr val="000000"/>
                </a:solidFill>
                <a:latin typeface="Calibri"/>
              </a:rPr>
              <a:t>, Christian Richter</a:t>
            </a:r>
            <a:endParaRPr b="0" lang="it-IT" sz="1800" spc="-1" strike="noStrike">
              <a:solidFill>
                <a:srgbClr val="000000"/>
              </a:solidFill>
              <a:latin typeface="Calibri"/>
            </a:endParaRPr>
          </a:p>
          <a:p>
            <a:pPr>
              <a:lnSpc>
                <a:spcPct val="100000"/>
              </a:lnSpc>
            </a:pPr>
            <a:endParaRPr b="0" lang="it-IT" sz="1800" spc="-1" strike="noStrike">
              <a:solidFill>
                <a:srgbClr val="000000"/>
              </a:solidFill>
              <a:latin typeface="Calibri"/>
            </a:endParaRPr>
          </a:p>
          <a:p>
            <a:pPr>
              <a:lnSpc>
                <a:spcPct val="100000"/>
              </a:lnSpc>
            </a:pPr>
            <a:r>
              <a:rPr b="1" lang="it-IT" sz="1800" spc="-1" strike="noStrike">
                <a:solidFill>
                  <a:srgbClr val="000000"/>
                </a:solidFill>
                <a:latin typeface="Calibri"/>
              </a:rPr>
              <a:t>Charged particles monitoring:</a:t>
            </a:r>
            <a:endParaRPr b="0" lang="it-IT" sz="1800" spc="-1" strike="noStrike">
              <a:solidFill>
                <a:srgbClr val="000000"/>
              </a:solidFill>
              <a:latin typeface="Calibri"/>
            </a:endParaRPr>
          </a:p>
          <a:p>
            <a:pPr marL="285840" indent="-285480">
              <a:lnSpc>
                <a:spcPct val="100000"/>
              </a:lnSpc>
              <a:buClr>
                <a:srgbClr val="000000"/>
              </a:buClr>
              <a:buFont typeface="Arial"/>
              <a:buChar char="•"/>
            </a:pPr>
            <a:r>
              <a:rPr b="0" i="1" lang="en-US" sz="1800" spc="-1" strike="noStrike">
                <a:solidFill>
                  <a:srgbClr val="000000"/>
                </a:solidFill>
                <a:latin typeface="Calibri"/>
              </a:rPr>
              <a:t>Design of a new tracking device for on-line beam range monitor </a:t>
            </a:r>
            <a:r>
              <a:rPr b="0" i="1" lang="it-IT" sz="1800" spc="-1" strike="noStrike">
                <a:solidFill>
                  <a:srgbClr val="000000"/>
                </a:solidFill>
                <a:latin typeface="Calibri"/>
              </a:rPr>
              <a:t>in carbon therapy</a:t>
            </a:r>
            <a:r>
              <a:rPr b="0" lang="it-IT" sz="1800" spc="-1" strike="noStrike">
                <a:solidFill>
                  <a:srgbClr val="000000"/>
                </a:solidFill>
                <a:latin typeface="Calibri"/>
              </a:rPr>
              <a:t>, Traini</a:t>
            </a:r>
            <a:endParaRPr b="0" lang="it-IT" sz="1800" spc="-1" strike="noStrike">
              <a:solidFill>
                <a:srgbClr val="000000"/>
              </a:solidFill>
              <a:latin typeface="Calibri"/>
            </a:endParaRPr>
          </a:p>
          <a:p>
            <a:pPr marL="285840" indent="-285480">
              <a:lnSpc>
                <a:spcPct val="100000"/>
              </a:lnSpc>
              <a:buClr>
                <a:srgbClr val="000000"/>
              </a:buClr>
              <a:buFont typeface="Arial"/>
              <a:buChar char="•"/>
            </a:pPr>
            <a:r>
              <a:rPr b="0" i="1" lang="en-US" sz="1800" spc="-1" strike="noStrike">
                <a:solidFill>
                  <a:srgbClr val="000000"/>
                </a:solidFill>
                <a:latin typeface="Calibri"/>
              </a:rPr>
              <a:t>Inter‑fractional monitoring of 12 C ions treatments: results from a clinical trial at the CNAO facility</a:t>
            </a:r>
            <a:r>
              <a:rPr b="0" lang="en-US" sz="1800" spc="-1" strike="noStrike">
                <a:solidFill>
                  <a:srgbClr val="000000"/>
                </a:solidFill>
                <a:latin typeface="Calibri"/>
              </a:rPr>
              <a:t>, Fischetti</a:t>
            </a:r>
            <a:endParaRPr b="0" lang="it-IT" sz="1800" spc="-1" strike="noStrike">
              <a:solidFill>
                <a:srgbClr val="000000"/>
              </a:solidFill>
              <a:latin typeface="Calibri"/>
            </a:endParaRPr>
          </a:p>
          <a:p>
            <a:pPr>
              <a:lnSpc>
                <a:spcPct val="100000"/>
              </a:lnSpc>
            </a:pPr>
            <a:endParaRPr b="0" lang="it-IT" sz="1800" spc="-1" strike="noStrike">
              <a:solidFill>
                <a:srgbClr val="000000"/>
              </a:solidFill>
              <a:latin typeface="Calibri"/>
            </a:endParaRPr>
          </a:p>
          <a:p>
            <a:pPr>
              <a:lnSpc>
                <a:spcPct val="100000"/>
              </a:lnSpc>
            </a:pPr>
            <a:endParaRPr b="0" lang="it-IT"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20" name="Group 1"/>
          <p:cNvGrpSpPr/>
          <p:nvPr/>
        </p:nvGrpSpPr>
        <p:grpSpPr>
          <a:xfrm>
            <a:off x="0" y="6535080"/>
            <a:ext cx="12191760" cy="331560"/>
            <a:chOff x="0" y="6535080"/>
            <a:chExt cx="12191760" cy="331560"/>
          </a:xfrm>
        </p:grpSpPr>
        <p:sp>
          <p:nvSpPr>
            <p:cNvPr id="521"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522"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523" name="TextShape 4"/>
          <p:cNvSpPr txBox="1"/>
          <p:nvPr/>
        </p:nvSpPr>
        <p:spPr>
          <a:xfrm>
            <a:off x="3451320" y="-61560"/>
            <a:ext cx="5289120" cy="1157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Back up slides</a:t>
            </a:r>
            <a:endParaRPr b="0" lang="it-IT" sz="6000" spc="-1" strike="noStrike">
              <a:solidFill>
                <a:srgbClr val="000000"/>
              </a:solidFill>
              <a:latin typeface="Calibri"/>
            </a:endParaRPr>
          </a:p>
        </p:txBody>
      </p:sp>
      <p:sp>
        <p:nvSpPr>
          <p:cNvPr id="524"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F048719F-45E6-49D1-A73B-BC69A630ED8C}" type="slidenum">
              <a:rPr b="0" lang="it-IT" sz="1200" spc="-1" strike="noStrike">
                <a:solidFill>
                  <a:srgbClr val="ffffff"/>
                </a:solidFill>
                <a:latin typeface="Calibri"/>
              </a:rPr>
              <a:t>&lt;numero&gt;</a:t>
            </a:fld>
            <a:endParaRPr b="0" lang="it-IT" sz="1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25" name="Group 1"/>
          <p:cNvGrpSpPr/>
          <p:nvPr/>
        </p:nvGrpSpPr>
        <p:grpSpPr>
          <a:xfrm>
            <a:off x="0" y="6535080"/>
            <a:ext cx="12191760" cy="331560"/>
            <a:chOff x="0" y="6535080"/>
            <a:chExt cx="12191760" cy="331560"/>
          </a:xfrm>
        </p:grpSpPr>
        <p:sp>
          <p:nvSpPr>
            <p:cNvPr id="526"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527"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528" name="TextShape 4"/>
          <p:cNvSpPr txBox="1"/>
          <p:nvPr/>
        </p:nvSpPr>
        <p:spPr>
          <a:xfrm>
            <a:off x="1584000" y="-72000"/>
            <a:ext cx="7996680" cy="1841760"/>
          </a:xfrm>
          <a:prstGeom prst="rect">
            <a:avLst/>
          </a:prstGeom>
          <a:noFill/>
          <a:ln>
            <a:noFill/>
          </a:ln>
        </p:spPr>
        <p:txBody>
          <a:bodyPr lIns="0" rIns="0" tIns="12600" bIns="0">
            <a:noAutofit/>
          </a:bodyPr>
          <a:p>
            <a:pPr algn="ctr">
              <a:lnSpc>
                <a:spcPct val="100000"/>
              </a:lnSpc>
            </a:pPr>
            <a:r>
              <a:rPr b="0" lang="it-IT" sz="6000" spc="-55" strike="noStrike">
                <a:solidFill>
                  <a:srgbClr val="ff0000"/>
                </a:solidFill>
                <a:latin typeface="Browallia New"/>
              </a:rPr>
              <a:t>Kalman filter in pills</a:t>
            </a:r>
            <a:endParaRPr b="0" lang="it-IT" sz="6000" spc="-1" strike="noStrike">
              <a:solidFill>
                <a:srgbClr val="000000"/>
              </a:solidFill>
              <a:latin typeface="Calibri"/>
            </a:endParaRPr>
          </a:p>
        </p:txBody>
      </p:sp>
      <p:sp>
        <p:nvSpPr>
          <p:cNvPr id="529"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D7DD77C9-AC54-42D9-A832-26F0116FCE91}" type="slidenum">
              <a:rPr b="0" lang="it-IT" sz="1200" spc="-1" strike="noStrike">
                <a:solidFill>
                  <a:srgbClr val="ffffff"/>
                </a:solidFill>
                <a:latin typeface="Calibri"/>
              </a:rPr>
              <a:t>&lt;numero&gt;</a:t>
            </a:fld>
            <a:endParaRPr b="0" lang="it-IT" sz="1200" spc="-1" strike="noStrike">
              <a:latin typeface="Arial"/>
            </a:endParaRPr>
          </a:p>
        </p:txBody>
      </p:sp>
      <p:sp>
        <p:nvSpPr>
          <p:cNvPr id="530" name="TextShape 6"/>
          <p:cNvSpPr txBox="1"/>
          <p:nvPr/>
        </p:nvSpPr>
        <p:spPr>
          <a:xfrm>
            <a:off x="288000" y="846000"/>
            <a:ext cx="4286520" cy="5209560"/>
          </a:xfrm>
          <a:prstGeom prst="rect">
            <a:avLst/>
          </a:prstGeom>
          <a:noFill/>
          <a:ln>
            <a:noFill/>
          </a:ln>
        </p:spPr>
        <p:txBody>
          <a:bodyPr lIns="90000" rIns="90000" tIns="45000" bIns="45000">
            <a:noAutofit/>
          </a:bodyPr>
          <a:p>
            <a:endParaRPr b="0" lang="it-IT" sz="1800" spc="-1" strike="noStrike">
              <a:latin typeface="Arial"/>
            </a:endParaRPr>
          </a:p>
          <a:p>
            <a:r>
              <a:rPr b="0" lang="it-IT" sz="1800" spc="-1" strike="noStrike">
                <a:latin typeface="Arial"/>
              </a:rPr>
              <a:t>1. Take an ideal particle in vacuum. If we</a:t>
            </a:r>
            <a:endParaRPr b="0" lang="it-IT" sz="1800" spc="-1" strike="noStrike">
              <a:latin typeface="Arial"/>
            </a:endParaRPr>
          </a:p>
          <a:p>
            <a:r>
              <a:rPr b="0" lang="it-IT" sz="1800" spc="-1" strike="noStrike">
                <a:latin typeface="Arial"/>
              </a:rPr>
              <a:t>add air + detector layers, trajectory</a:t>
            </a:r>
            <a:endParaRPr b="0" lang="it-IT" sz="1800" spc="-1" strike="noStrike">
              <a:latin typeface="Arial"/>
            </a:endParaRPr>
          </a:p>
          <a:p>
            <a:r>
              <a:rPr b="0" lang="it-IT" sz="1800" spc="-1" strike="noStrike">
                <a:latin typeface="Arial"/>
              </a:rPr>
              <a:t>changes due to M.S. and energy loss.</a:t>
            </a:r>
            <a:endParaRPr b="0" lang="it-IT" sz="1800" spc="-1" strike="noStrike">
              <a:latin typeface="Arial"/>
            </a:endParaRPr>
          </a:p>
          <a:p>
            <a:endParaRPr b="0" lang="it-IT" sz="1800" spc="-1" strike="noStrike">
              <a:latin typeface="Arial"/>
            </a:endParaRPr>
          </a:p>
          <a:p>
            <a:r>
              <a:rPr b="0" lang="it-IT" sz="1800" spc="-1" strike="noStrike">
                <a:latin typeface="Arial"/>
              </a:rPr>
              <a:t>2. We’ll see some measurement hits on</a:t>
            </a:r>
            <a:endParaRPr b="0" lang="it-IT" sz="1800" spc="-1" strike="noStrike">
              <a:latin typeface="Arial"/>
            </a:endParaRPr>
          </a:p>
          <a:p>
            <a:r>
              <a:rPr b="0" lang="it-IT" sz="1800" spc="-1" strike="noStrike">
                <a:latin typeface="Arial"/>
              </a:rPr>
              <a:t>the detector layers (considering finite</a:t>
            </a:r>
            <a:endParaRPr b="0" lang="it-IT" sz="1800" spc="-1" strike="noStrike">
              <a:latin typeface="Arial"/>
            </a:endParaRPr>
          </a:p>
          <a:p>
            <a:r>
              <a:rPr b="0" lang="it-IT" sz="1800" spc="-1" strike="noStrike">
                <a:latin typeface="Arial"/>
              </a:rPr>
              <a:t>detector uncertainty).</a:t>
            </a:r>
            <a:endParaRPr b="0" lang="it-IT" sz="1800" spc="-1" strike="noStrike">
              <a:latin typeface="Arial"/>
            </a:endParaRPr>
          </a:p>
          <a:p>
            <a:r>
              <a:rPr b="0" lang="it-IT" sz="1800" spc="-1" strike="noStrike">
                <a:latin typeface="Arial"/>
              </a:rPr>
              <a:t>Filtering</a:t>
            </a:r>
            <a:endParaRPr b="0" lang="it-IT" sz="1800" spc="-1" strike="noStrike">
              <a:latin typeface="Arial"/>
            </a:endParaRPr>
          </a:p>
          <a:p>
            <a:endParaRPr b="0" lang="it-IT" sz="1800" spc="-1" strike="noStrike">
              <a:latin typeface="Arial"/>
            </a:endParaRPr>
          </a:p>
          <a:p>
            <a:r>
              <a:rPr b="0" lang="it-IT" sz="1800" spc="-1" strike="noStrike">
                <a:latin typeface="Arial"/>
              </a:rPr>
              <a:t>3. Propagate the first hit to the next</a:t>
            </a:r>
            <a:endParaRPr b="0" lang="it-IT" sz="1800" spc="-1" strike="noStrike">
              <a:latin typeface="Arial"/>
            </a:endParaRPr>
          </a:p>
          <a:p>
            <a:r>
              <a:rPr b="0" lang="it-IT" sz="1800" spc="-1" strike="noStrike">
                <a:latin typeface="Arial"/>
              </a:rPr>
              <a:t>layer. Propagator Matrix F.</a:t>
            </a:r>
            <a:endParaRPr b="0" lang="it-IT" sz="1800" spc="-1" strike="noStrike">
              <a:latin typeface="Arial"/>
            </a:endParaRPr>
          </a:p>
          <a:p>
            <a:endParaRPr b="0" lang="it-IT" sz="1800" spc="-1" strike="noStrike">
              <a:latin typeface="Arial"/>
            </a:endParaRPr>
          </a:p>
          <a:p>
            <a:r>
              <a:rPr b="0" lang="it-IT" sz="1800" spc="-1" strike="noStrike">
                <a:latin typeface="Arial"/>
              </a:rPr>
              <a:t>4. Find the best compromise between</a:t>
            </a:r>
            <a:endParaRPr b="0" lang="it-IT" sz="1800" spc="-1" strike="noStrike">
              <a:latin typeface="Arial"/>
            </a:endParaRPr>
          </a:p>
          <a:p>
            <a:r>
              <a:rPr b="0" lang="it-IT" sz="1800" spc="-1" strike="noStrike">
                <a:latin typeface="Arial"/>
              </a:rPr>
              <a:t>the propagated point and the closest</a:t>
            </a:r>
            <a:endParaRPr b="0" lang="it-IT" sz="1800" spc="-1" strike="noStrike">
              <a:latin typeface="Arial"/>
            </a:endParaRPr>
          </a:p>
          <a:p>
            <a:r>
              <a:rPr b="0" lang="it-IT" sz="1800" spc="-1" strike="noStrike">
                <a:latin typeface="Arial"/>
              </a:rPr>
              <a:t>hit on the 2 nd layer. Use a Chi2 and a</a:t>
            </a:r>
            <a:endParaRPr b="0" lang="it-IT" sz="1800" spc="-1" strike="noStrike">
              <a:latin typeface="Arial"/>
            </a:endParaRPr>
          </a:p>
          <a:p>
            <a:r>
              <a:rPr b="0" lang="it-IT" sz="1800" spc="-1" strike="noStrike">
                <a:latin typeface="Arial"/>
              </a:rPr>
              <a:t>Projection Matrix H.</a:t>
            </a:r>
            <a:endParaRPr b="0" lang="it-IT" sz="1800" spc="-1" strike="noStrike">
              <a:latin typeface="Arial"/>
            </a:endParaRPr>
          </a:p>
          <a:p>
            <a:endParaRPr b="0" lang="it-IT" sz="1800" spc="-1" strike="noStrike">
              <a:latin typeface="Arial"/>
            </a:endParaRPr>
          </a:p>
          <a:p>
            <a:r>
              <a:rPr b="0" lang="it-IT" sz="1800" spc="-1" strike="noStrike">
                <a:latin typeface="Arial"/>
              </a:rPr>
              <a:t>5. Iterate 3 and 4 for the next layers.</a:t>
            </a:r>
            <a:endParaRPr b="0" lang="it-IT" sz="1800" spc="-1" strike="noStrike">
              <a:latin typeface="Arial"/>
            </a:endParaRPr>
          </a:p>
          <a:p>
            <a:endParaRPr b="0" lang="it-IT" sz="1800" spc="-1" strike="noStrike">
              <a:latin typeface="Arial"/>
            </a:endParaRPr>
          </a:p>
        </p:txBody>
      </p:sp>
      <p:pic>
        <p:nvPicPr>
          <p:cNvPr id="531" name="" descr=""/>
          <p:cNvPicPr/>
          <p:nvPr/>
        </p:nvPicPr>
        <p:blipFill>
          <a:blip r:embed="rId1"/>
          <a:stretch/>
        </p:blipFill>
        <p:spPr>
          <a:xfrm>
            <a:off x="6552000" y="1520640"/>
            <a:ext cx="3672000" cy="423936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2" name="Group 1"/>
          <p:cNvGrpSpPr/>
          <p:nvPr/>
        </p:nvGrpSpPr>
        <p:grpSpPr>
          <a:xfrm>
            <a:off x="0" y="6535080"/>
            <a:ext cx="12191760" cy="331560"/>
            <a:chOff x="0" y="6535080"/>
            <a:chExt cx="12191760" cy="331560"/>
          </a:xfrm>
        </p:grpSpPr>
        <p:sp>
          <p:nvSpPr>
            <p:cNvPr id="113"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114"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115" name="TextShape 4"/>
          <p:cNvSpPr txBox="1"/>
          <p:nvPr/>
        </p:nvSpPr>
        <p:spPr>
          <a:xfrm>
            <a:off x="1656000" y="-5508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N</a:t>
            </a:r>
            <a:r>
              <a:rPr b="0" lang="it-IT" sz="6000" spc="-55" strike="noStrike">
                <a:solidFill>
                  <a:srgbClr val="ff0000"/>
                </a:solidFill>
                <a:latin typeface="Browallia New"/>
              </a:rPr>
              <a:t>u</a:t>
            </a:r>
            <a:r>
              <a:rPr b="0" lang="it-IT" sz="6000" spc="-55" strike="noStrike">
                <a:solidFill>
                  <a:srgbClr val="ff0000"/>
                </a:solidFill>
                <a:latin typeface="Browallia New"/>
              </a:rPr>
              <a:t>cl</a:t>
            </a:r>
            <a:r>
              <a:rPr b="0" lang="it-IT" sz="6000" spc="-55" strike="noStrike">
                <a:solidFill>
                  <a:srgbClr val="ff0000"/>
                </a:solidFill>
                <a:latin typeface="Browallia New"/>
              </a:rPr>
              <a:t>e</a:t>
            </a:r>
            <a:r>
              <a:rPr b="0" lang="it-IT" sz="6000" spc="-55" strike="noStrike">
                <a:solidFill>
                  <a:srgbClr val="ff0000"/>
                </a:solidFill>
                <a:latin typeface="Browallia New"/>
              </a:rPr>
              <a:t>a</a:t>
            </a:r>
            <a:r>
              <a:rPr b="0" lang="it-IT" sz="6000" spc="-55" strike="noStrike">
                <a:solidFill>
                  <a:srgbClr val="ff0000"/>
                </a:solidFill>
                <a:latin typeface="Browallia New"/>
              </a:rPr>
              <a:t>r </a:t>
            </a:r>
            <a:r>
              <a:rPr b="0" lang="it-IT" sz="6000" spc="-55" strike="noStrike">
                <a:solidFill>
                  <a:srgbClr val="ff0000"/>
                </a:solidFill>
                <a:latin typeface="Browallia New"/>
              </a:rPr>
              <a:t>F</a:t>
            </a:r>
            <a:r>
              <a:rPr b="0" lang="it-IT" sz="6000" spc="-55" strike="noStrike">
                <a:solidFill>
                  <a:srgbClr val="ff0000"/>
                </a:solidFill>
                <a:latin typeface="Browallia New"/>
              </a:rPr>
              <a:t>r</a:t>
            </a:r>
            <a:r>
              <a:rPr b="0" lang="it-IT" sz="6000" spc="-55" strike="noStrike">
                <a:solidFill>
                  <a:srgbClr val="ff0000"/>
                </a:solidFill>
                <a:latin typeface="Browallia New"/>
              </a:rPr>
              <a:t>a</a:t>
            </a:r>
            <a:r>
              <a:rPr b="0" lang="it-IT" sz="6000" spc="-55" strike="noStrike">
                <a:solidFill>
                  <a:srgbClr val="ff0000"/>
                </a:solidFill>
                <a:latin typeface="Browallia New"/>
              </a:rPr>
              <a:t>g</a:t>
            </a:r>
            <a:r>
              <a:rPr b="0" lang="it-IT" sz="6000" spc="-55" strike="noStrike">
                <a:solidFill>
                  <a:srgbClr val="ff0000"/>
                </a:solidFill>
                <a:latin typeface="Browallia New"/>
              </a:rPr>
              <a:t>m</a:t>
            </a:r>
            <a:r>
              <a:rPr b="0" lang="it-IT" sz="6000" spc="-55" strike="noStrike">
                <a:solidFill>
                  <a:srgbClr val="ff0000"/>
                </a:solidFill>
                <a:latin typeface="Browallia New"/>
              </a:rPr>
              <a:t>e</a:t>
            </a:r>
            <a:r>
              <a:rPr b="0" lang="it-IT" sz="6000" spc="-55" strike="noStrike">
                <a:solidFill>
                  <a:srgbClr val="ff0000"/>
                </a:solidFill>
                <a:latin typeface="Browallia New"/>
              </a:rPr>
              <a:t>n</a:t>
            </a:r>
            <a:r>
              <a:rPr b="0" lang="it-IT" sz="6000" spc="-55" strike="noStrike">
                <a:solidFill>
                  <a:srgbClr val="ff0000"/>
                </a:solidFill>
                <a:latin typeface="Browallia New"/>
              </a:rPr>
              <a:t>t</a:t>
            </a:r>
            <a:r>
              <a:rPr b="0" lang="it-IT" sz="6000" spc="-55" strike="noStrike">
                <a:solidFill>
                  <a:srgbClr val="ff0000"/>
                </a:solidFill>
                <a:latin typeface="Browallia New"/>
              </a:rPr>
              <a:t>a</a:t>
            </a:r>
            <a:r>
              <a:rPr b="0" lang="it-IT" sz="6000" spc="-55" strike="noStrike">
                <a:solidFill>
                  <a:srgbClr val="ff0000"/>
                </a:solidFill>
                <a:latin typeface="Browallia New"/>
              </a:rPr>
              <a:t>ti</a:t>
            </a:r>
            <a:r>
              <a:rPr b="0" lang="it-IT" sz="6000" spc="-55" strike="noStrike">
                <a:solidFill>
                  <a:srgbClr val="ff0000"/>
                </a:solidFill>
                <a:latin typeface="Browallia New"/>
              </a:rPr>
              <a:t>o</a:t>
            </a:r>
            <a:r>
              <a:rPr b="0" lang="it-IT" sz="6000" spc="-55" strike="noStrike">
                <a:solidFill>
                  <a:srgbClr val="ff0000"/>
                </a:solidFill>
                <a:latin typeface="Browallia New"/>
              </a:rPr>
              <a:t>n</a:t>
            </a:r>
            <a:endParaRPr b="0" lang="it-IT" sz="6000" spc="-1" strike="noStrike">
              <a:solidFill>
                <a:srgbClr val="000000"/>
              </a:solidFill>
              <a:latin typeface="Calibri"/>
            </a:endParaRPr>
          </a:p>
        </p:txBody>
      </p:sp>
      <p:sp>
        <p:nvSpPr>
          <p:cNvPr id="116"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1DB1FE14-86D0-4302-AB8B-80CCB929D886}" type="slidenum">
              <a:rPr b="0" lang="it-IT" sz="1200" spc="-1" strike="noStrike">
                <a:solidFill>
                  <a:srgbClr val="ffffff"/>
                </a:solidFill>
                <a:latin typeface="Calibri"/>
              </a:rPr>
              <a:t>1</a:t>
            </a:fld>
            <a:endParaRPr b="0" lang="it-IT" sz="1200" spc="-1" strike="noStrike">
              <a:latin typeface="Arial"/>
            </a:endParaRPr>
          </a:p>
        </p:txBody>
      </p:sp>
      <p:sp>
        <p:nvSpPr>
          <p:cNvPr id="117" name="CustomShape 6"/>
          <p:cNvSpPr/>
          <p:nvPr/>
        </p:nvSpPr>
        <p:spPr>
          <a:xfrm>
            <a:off x="1178280" y="5358240"/>
            <a:ext cx="292680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Sketch of Nuclear fragmentation</a:t>
            </a:r>
            <a:endParaRPr b="0" lang="it-IT" sz="1100" spc="-1" strike="noStrike">
              <a:latin typeface="Arial"/>
            </a:endParaRPr>
          </a:p>
        </p:txBody>
      </p:sp>
      <p:pic>
        <p:nvPicPr>
          <p:cNvPr id="118" name="Immagine 8_1" descr=""/>
          <p:cNvPicPr/>
          <p:nvPr/>
        </p:nvPicPr>
        <p:blipFill>
          <a:blip r:embed="rId1"/>
          <a:stretch/>
        </p:blipFill>
        <p:spPr>
          <a:xfrm>
            <a:off x="1270080" y="3796560"/>
            <a:ext cx="5385240" cy="1414800"/>
          </a:xfrm>
          <a:prstGeom prst="rect">
            <a:avLst/>
          </a:prstGeom>
          <a:ln>
            <a:noFill/>
          </a:ln>
        </p:spPr>
      </p:pic>
      <p:pic>
        <p:nvPicPr>
          <p:cNvPr id="119" name="Immagine 10_1" descr=""/>
          <p:cNvPicPr/>
          <p:nvPr/>
        </p:nvPicPr>
        <p:blipFill>
          <a:blip r:embed="rId2"/>
          <a:stretch/>
        </p:blipFill>
        <p:spPr>
          <a:xfrm>
            <a:off x="1429920" y="2207520"/>
            <a:ext cx="5042520" cy="1378800"/>
          </a:xfrm>
          <a:prstGeom prst="rect">
            <a:avLst/>
          </a:prstGeom>
          <a:ln>
            <a:noFill/>
          </a:ln>
        </p:spPr>
      </p:pic>
      <p:sp>
        <p:nvSpPr>
          <p:cNvPr id="120" name="CustomShape 7"/>
          <p:cNvSpPr/>
          <p:nvPr/>
        </p:nvSpPr>
        <p:spPr>
          <a:xfrm>
            <a:off x="1284840" y="2161800"/>
            <a:ext cx="5483160" cy="3150000"/>
          </a:xfrm>
          <a:prstGeom prst="rect">
            <a:avLst/>
          </a:prstGeom>
          <a:noFill/>
          <a:ln>
            <a:solidFill>
              <a:schemeClr val="accent6">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121" name="CustomShape 8"/>
          <p:cNvSpPr/>
          <p:nvPr/>
        </p:nvSpPr>
        <p:spPr>
          <a:xfrm>
            <a:off x="4923360" y="3218040"/>
            <a:ext cx="1457280" cy="36900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22" name="CustomShape 9"/>
          <p:cNvSpPr/>
          <p:nvPr/>
        </p:nvSpPr>
        <p:spPr>
          <a:xfrm>
            <a:off x="5211360" y="4806360"/>
            <a:ext cx="1457280" cy="36900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23" name="CustomShape 10"/>
          <p:cNvSpPr/>
          <p:nvPr/>
        </p:nvSpPr>
        <p:spPr>
          <a:xfrm>
            <a:off x="5052240" y="4070520"/>
            <a:ext cx="1457280" cy="3690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124" name="" descr=""/>
          <p:cNvPicPr/>
          <p:nvPr/>
        </p:nvPicPr>
        <p:blipFill>
          <a:blip r:embed="rId3"/>
          <a:srcRect l="0" t="50125" r="50115" b="0"/>
          <a:stretch/>
        </p:blipFill>
        <p:spPr>
          <a:xfrm>
            <a:off x="8568000" y="4320000"/>
            <a:ext cx="1719360" cy="1861560"/>
          </a:xfrm>
          <a:prstGeom prst="rect">
            <a:avLst/>
          </a:prstGeom>
          <a:ln>
            <a:noFill/>
          </a:ln>
        </p:spPr>
      </p:pic>
      <p:sp>
        <p:nvSpPr>
          <p:cNvPr id="125" name="TextShape 11"/>
          <p:cNvSpPr txBox="1"/>
          <p:nvPr/>
        </p:nvSpPr>
        <p:spPr>
          <a:xfrm>
            <a:off x="300960" y="2448000"/>
            <a:ext cx="1571040" cy="513720"/>
          </a:xfrm>
          <a:prstGeom prst="rect">
            <a:avLst/>
          </a:prstGeom>
          <a:noFill/>
          <a:ln>
            <a:noFill/>
          </a:ln>
        </p:spPr>
        <p:txBody>
          <a:bodyPr lIns="90000" rIns="90000" tIns="45000" bIns="45000">
            <a:noAutofit/>
          </a:bodyPr>
          <a:p>
            <a:r>
              <a:rPr b="1" lang="it-IT" sz="1500" spc="-1" strike="noStrike">
                <a:highlight>
                  <a:srgbClr val="ffff00"/>
                </a:highlight>
                <a:latin typeface="Arial"/>
              </a:rPr>
              <a:t>Pr</a:t>
            </a:r>
            <a:r>
              <a:rPr b="1" lang="it-IT" sz="1500" spc="-1" strike="noStrike">
                <a:highlight>
                  <a:srgbClr val="ffff00"/>
                </a:highlight>
                <a:latin typeface="Arial"/>
              </a:rPr>
              <a:t>ot</a:t>
            </a:r>
            <a:r>
              <a:rPr b="1" lang="it-IT" sz="1500" spc="-1" strike="noStrike">
                <a:highlight>
                  <a:srgbClr val="ffff00"/>
                </a:highlight>
                <a:latin typeface="Arial"/>
              </a:rPr>
              <a:t>on </a:t>
            </a:r>
            <a:r>
              <a:rPr b="1" lang="it-IT" sz="1500" spc="-1" strike="noStrike">
                <a:highlight>
                  <a:srgbClr val="ffff00"/>
                </a:highlight>
                <a:latin typeface="Arial"/>
              </a:rPr>
              <a:t>be</a:t>
            </a:r>
            <a:r>
              <a:rPr b="1" lang="it-IT" sz="1500" spc="-1" strike="noStrike">
                <a:highlight>
                  <a:srgbClr val="ffff00"/>
                </a:highlight>
                <a:latin typeface="Arial"/>
              </a:rPr>
              <a:t>a</a:t>
            </a:r>
            <a:r>
              <a:rPr b="1" lang="it-IT" sz="1500" spc="-1" strike="noStrike">
                <a:highlight>
                  <a:srgbClr val="ffff00"/>
                </a:highlight>
                <a:latin typeface="Arial"/>
              </a:rPr>
              <a:t>m:</a:t>
            </a:r>
            <a:endParaRPr b="0" lang="it-IT" sz="1500" spc="-1" strike="noStrike">
              <a:highlight>
                <a:srgbClr val="ffff00"/>
              </a:highlight>
              <a:latin typeface="Arial"/>
            </a:endParaRPr>
          </a:p>
        </p:txBody>
      </p:sp>
      <p:sp>
        <p:nvSpPr>
          <p:cNvPr id="126" name="TextShape 12"/>
          <p:cNvSpPr txBox="1"/>
          <p:nvPr/>
        </p:nvSpPr>
        <p:spPr>
          <a:xfrm>
            <a:off x="288000" y="3816000"/>
            <a:ext cx="1571040" cy="513720"/>
          </a:xfrm>
          <a:prstGeom prst="rect">
            <a:avLst/>
          </a:prstGeom>
          <a:noFill/>
          <a:ln>
            <a:noFill/>
          </a:ln>
        </p:spPr>
        <p:txBody>
          <a:bodyPr lIns="90000" rIns="90000" tIns="45000" bIns="45000">
            <a:noAutofit/>
          </a:bodyPr>
          <a:p>
            <a:r>
              <a:rPr b="1" lang="it-IT" sz="1500" spc="-1" strike="noStrike">
                <a:highlight>
                  <a:srgbClr val="ffff00"/>
                </a:highlight>
                <a:latin typeface="Arial"/>
              </a:rPr>
              <a:t>Ca</a:t>
            </a:r>
            <a:r>
              <a:rPr b="1" lang="it-IT" sz="1500" spc="-1" strike="noStrike">
                <a:highlight>
                  <a:srgbClr val="ffff00"/>
                </a:highlight>
                <a:latin typeface="Arial"/>
              </a:rPr>
              <a:t>rb</a:t>
            </a:r>
            <a:r>
              <a:rPr b="1" lang="it-IT" sz="1500" spc="-1" strike="noStrike">
                <a:highlight>
                  <a:srgbClr val="ffff00"/>
                </a:highlight>
                <a:latin typeface="Arial"/>
              </a:rPr>
              <a:t>on </a:t>
            </a:r>
            <a:r>
              <a:rPr b="1" lang="it-IT" sz="1500" spc="-1" strike="noStrike">
                <a:highlight>
                  <a:srgbClr val="ffff00"/>
                </a:highlight>
                <a:latin typeface="Arial"/>
              </a:rPr>
              <a:t>be</a:t>
            </a:r>
            <a:r>
              <a:rPr b="1" lang="it-IT" sz="1500" spc="-1" strike="noStrike">
                <a:highlight>
                  <a:srgbClr val="ffff00"/>
                </a:highlight>
                <a:latin typeface="Arial"/>
              </a:rPr>
              <a:t>a</a:t>
            </a:r>
            <a:r>
              <a:rPr b="1" lang="it-IT" sz="1500" spc="-1" strike="noStrike">
                <a:highlight>
                  <a:srgbClr val="ffff00"/>
                </a:highlight>
                <a:latin typeface="Arial"/>
              </a:rPr>
              <a:t>m:</a:t>
            </a:r>
            <a:endParaRPr b="0" lang="it-IT" sz="1500" spc="-1" strike="noStrike">
              <a:highlight>
                <a:srgbClr val="ffff00"/>
              </a:highlight>
              <a:latin typeface="Arial"/>
            </a:endParaRPr>
          </a:p>
        </p:txBody>
      </p:sp>
      <p:pic>
        <p:nvPicPr>
          <p:cNvPr id="127" name="" descr=""/>
          <p:cNvPicPr/>
          <p:nvPr/>
        </p:nvPicPr>
        <p:blipFill>
          <a:blip r:embed="rId4"/>
          <a:stretch/>
        </p:blipFill>
        <p:spPr>
          <a:xfrm>
            <a:off x="8149680" y="1239840"/>
            <a:ext cx="2938320" cy="2144160"/>
          </a:xfrm>
          <a:prstGeom prst="rect">
            <a:avLst/>
          </a:prstGeom>
          <a:ln>
            <a:noFill/>
          </a:ln>
        </p:spPr>
      </p:pic>
      <p:sp>
        <p:nvSpPr>
          <p:cNvPr id="128" name="TextShape 13"/>
          <p:cNvSpPr txBox="1"/>
          <p:nvPr/>
        </p:nvSpPr>
        <p:spPr>
          <a:xfrm>
            <a:off x="360000" y="2778120"/>
            <a:ext cx="863640" cy="245880"/>
          </a:xfrm>
          <a:prstGeom prst="rect">
            <a:avLst/>
          </a:prstGeom>
          <a:noFill/>
          <a:ln>
            <a:noFill/>
          </a:ln>
        </p:spPr>
        <p:txBody>
          <a:bodyPr lIns="90000" rIns="90000" tIns="45000" bIns="45000">
            <a:noAutofit/>
          </a:bodyPr>
          <a:p>
            <a:r>
              <a:rPr b="0" lang="it-IT" sz="1100" spc="-1" strike="noStrike">
                <a:latin typeface="Arial"/>
              </a:rPr>
              <a:t>~</a:t>
            </a:r>
            <a:r>
              <a:rPr b="0" lang="it-IT" sz="1100" spc="-1" strike="noStrike">
                <a:latin typeface="Arial"/>
              </a:rPr>
              <a:t> </a:t>
            </a:r>
            <a:r>
              <a:rPr b="0" lang="it-IT" sz="1100" spc="-1" strike="noStrike">
                <a:latin typeface="Arial"/>
              </a:rPr>
              <a:t>2</a:t>
            </a:r>
            <a:r>
              <a:rPr b="0" lang="it-IT" sz="1100" spc="-1" strike="noStrike">
                <a:latin typeface="Arial"/>
              </a:rPr>
              <a:t>0</a:t>
            </a:r>
            <a:r>
              <a:rPr b="0" lang="it-IT" sz="1100" spc="-1" strike="noStrike">
                <a:latin typeface="Arial"/>
              </a:rPr>
              <a:t>0</a:t>
            </a:r>
            <a:r>
              <a:rPr b="0" lang="it-IT" sz="1100" spc="-1" strike="noStrike">
                <a:latin typeface="Arial"/>
              </a:rPr>
              <a:t> </a:t>
            </a:r>
            <a:r>
              <a:rPr b="0" lang="it-IT" sz="1100" spc="-1" strike="noStrike">
                <a:latin typeface="Arial"/>
              </a:rPr>
              <a:t>M</a:t>
            </a:r>
            <a:r>
              <a:rPr b="0" lang="it-IT" sz="1100" spc="-1" strike="noStrike">
                <a:latin typeface="Arial"/>
              </a:rPr>
              <a:t>e</a:t>
            </a:r>
            <a:r>
              <a:rPr b="0" lang="it-IT" sz="1100" spc="-1" strike="noStrike">
                <a:latin typeface="Arial"/>
              </a:rPr>
              <a:t>V</a:t>
            </a:r>
            <a:endParaRPr b="0" lang="it-IT" sz="1100" spc="-1" strike="noStrike">
              <a:latin typeface="Arial"/>
            </a:endParaRPr>
          </a:p>
        </p:txBody>
      </p:sp>
      <p:sp>
        <p:nvSpPr>
          <p:cNvPr id="129" name="TextShape 14"/>
          <p:cNvSpPr txBox="1"/>
          <p:nvPr/>
        </p:nvSpPr>
        <p:spPr>
          <a:xfrm>
            <a:off x="311400" y="4146120"/>
            <a:ext cx="981000" cy="245880"/>
          </a:xfrm>
          <a:prstGeom prst="rect">
            <a:avLst/>
          </a:prstGeom>
          <a:noFill/>
          <a:ln>
            <a:noFill/>
          </a:ln>
        </p:spPr>
        <p:txBody>
          <a:bodyPr lIns="90000" rIns="90000" tIns="45000" bIns="45000">
            <a:noAutofit/>
          </a:bodyPr>
          <a:p>
            <a:r>
              <a:rPr b="0" lang="it-IT" sz="1100" spc="-1" strike="noStrike">
                <a:latin typeface="Arial"/>
              </a:rPr>
              <a:t>~</a:t>
            </a:r>
            <a:r>
              <a:rPr b="0" lang="it-IT" sz="1100" spc="-1" strike="noStrike">
                <a:latin typeface="Arial"/>
              </a:rPr>
              <a:t> </a:t>
            </a:r>
            <a:r>
              <a:rPr b="0" lang="it-IT" sz="1100" spc="-1" strike="noStrike">
                <a:latin typeface="Arial"/>
              </a:rPr>
              <a:t>4</a:t>
            </a:r>
            <a:r>
              <a:rPr b="0" lang="it-IT" sz="1100" spc="-1" strike="noStrike">
                <a:latin typeface="Arial"/>
              </a:rPr>
              <a:t>0</a:t>
            </a:r>
            <a:r>
              <a:rPr b="0" lang="it-IT" sz="1100" spc="-1" strike="noStrike">
                <a:latin typeface="Arial"/>
              </a:rPr>
              <a:t>0</a:t>
            </a:r>
            <a:r>
              <a:rPr b="0" lang="it-IT" sz="1100" spc="-1" strike="noStrike">
                <a:latin typeface="Arial"/>
              </a:rPr>
              <a:t> </a:t>
            </a:r>
            <a:r>
              <a:rPr b="0" lang="it-IT" sz="1100" spc="-1" strike="noStrike">
                <a:latin typeface="Arial"/>
              </a:rPr>
              <a:t>M</a:t>
            </a:r>
            <a:r>
              <a:rPr b="0" lang="it-IT" sz="1100" spc="-1" strike="noStrike">
                <a:latin typeface="Arial"/>
              </a:rPr>
              <a:t>e</a:t>
            </a:r>
            <a:r>
              <a:rPr b="0" lang="it-IT" sz="1100" spc="-1" strike="noStrike">
                <a:latin typeface="Arial"/>
              </a:rPr>
              <a:t>V</a:t>
            </a:r>
            <a:r>
              <a:rPr b="0" lang="it-IT" sz="1100" spc="-1" strike="noStrike">
                <a:latin typeface="Arial"/>
              </a:rPr>
              <a:t>/</a:t>
            </a:r>
            <a:r>
              <a:rPr b="0" lang="it-IT" sz="1100" spc="-1" strike="noStrike">
                <a:latin typeface="Arial"/>
              </a:rPr>
              <a:t>u</a:t>
            </a:r>
            <a:endParaRPr b="0" lang="it-IT" sz="1100" spc="-1" strike="noStrike">
              <a:latin typeface="Arial"/>
            </a:endParaRPr>
          </a:p>
        </p:txBody>
      </p:sp>
      <p:sp>
        <p:nvSpPr>
          <p:cNvPr id="130" name="Line 15"/>
          <p:cNvSpPr/>
          <p:nvPr/>
        </p:nvSpPr>
        <p:spPr>
          <a:xfrm flipV="1">
            <a:off x="6552000" y="2232000"/>
            <a:ext cx="1656000" cy="1080000"/>
          </a:xfrm>
          <a:prstGeom prst="line">
            <a:avLst/>
          </a:prstGeom>
          <a:ln w="36000">
            <a:solidFill>
              <a:srgbClr val="3465a4"/>
            </a:solidFill>
            <a:round/>
            <a:tailEnd len="med" type="triangle" w="med"/>
          </a:ln>
        </p:spPr>
        <p:style>
          <a:lnRef idx="0"/>
          <a:fillRef idx="0"/>
          <a:effectRef idx="0"/>
          <a:fontRef idx="minor"/>
        </p:style>
      </p:sp>
      <p:sp>
        <p:nvSpPr>
          <p:cNvPr id="131" name="TextShape 16"/>
          <p:cNvSpPr txBox="1"/>
          <p:nvPr/>
        </p:nvSpPr>
        <p:spPr>
          <a:xfrm>
            <a:off x="8424000" y="3240000"/>
            <a:ext cx="1927080" cy="274680"/>
          </a:xfrm>
          <a:prstGeom prst="rect">
            <a:avLst/>
          </a:prstGeom>
          <a:noFill/>
          <a:ln>
            <a:noFill/>
          </a:ln>
        </p:spPr>
        <p:txBody>
          <a:bodyPr lIns="90000" rIns="90000" tIns="45000" bIns="45000">
            <a:noAutofit/>
          </a:bodyPr>
          <a:p>
            <a:r>
              <a:rPr b="1" lang="it-IT" sz="1300" spc="-1" strike="noStrike">
                <a:solidFill>
                  <a:srgbClr val="2a6099"/>
                </a:solidFill>
                <a:latin typeface="Arial"/>
              </a:rPr>
              <a:t>Damage in all the path</a:t>
            </a:r>
            <a:endParaRPr b="1" lang="it-IT" sz="1300" spc="-1" strike="noStrike">
              <a:solidFill>
                <a:srgbClr val="2a6099"/>
              </a:solidFill>
              <a:latin typeface="Arial"/>
            </a:endParaRPr>
          </a:p>
        </p:txBody>
      </p:sp>
      <p:sp>
        <p:nvSpPr>
          <p:cNvPr id="132" name="TextShape 17"/>
          <p:cNvSpPr txBox="1"/>
          <p:nvPr/>
        </p:nvSpPr>
        <p:spPr>
          <a:xfrm>
            <a:off x="8497440" y="6205320"/>
            <a:ext cx="1789920" cy="274680"/>
          </a:xfrm>
          <a:prstGeom prst="rect">
            <a:avLst/>
          </a:prstGeom>
          <a:noFill/>
          <a:ln>
            <a:noFill/>
          </a:ln>
        </p:spPr>
        <p:txBody>
          <a:bodyPr lIns="90000" rIns="90000" tIns="45000" bIns="45000">
            <a:noAutofit/>
          </a:bodyPr>
          <a:p>
            <a:r>
              <a:rPr b="1" lang="it-IT" sz="1300" spc="-1" strike="noStrike">
                <a:solidFill>
                  <a:srgbClr val="c9211e"/>
                </a:solidFill>
                <a:latin typeface="Arial"/>
              </a:rPr>
              <a:t>Damage after the BP</a:t>
            </a:r>
            <a:endParaRPr b="1" lang="it-IT" sz="1300" spc="-1" strike="noStrike">
              <a:solidFill>
                <a:srgbClr val="c9211e"/>
              </a:solidFill>
              <a:latin typeface="Arial"/>
            </a:endParaRPr>
          </a:p>
        </p:txBody>
      </p:sp>
      <p:sp>
        <p:nvSpPr>
          <p:cNvPr id="133" name="Line 18"/>
          <p:cNvSpPr/>
          <p:nvPr/>
        </p:nvSpPr>
        <p:spPr>
          <a:xfrm flipV="1">
            <a:off x="6768000" y="2736000"/>
            <a:ext cx="1512000" cy="2160000"/>
          </a:xfrm>
          <a:prstGeom prst="line">
            <a:avLst/>
          </a:prstGeom>
          <a:ln w="36000">
            <a:solidFill>
              <a:srgbClr val="3465a4"/>
            </a:solidFill>
            <a:round/>
            <a:tailEnd len="med" type="triangle" w="med"/>
          </a:ln>
        </p:spPr>
        <p:style>
          <a:lnRef idx="0"/>
          <a:fillRef idx="0"/>
          <a:effectRef idx="0"/>
          <a:fontRef idx="minor"/>
        </p:style>
      </p:sp>
      <p:sp>
        <p:nvSpPr>
          <p:cNvPr id="134" name="Line 19"/>
          <p:cNvSpPr/>
          <p:nvPr/>
        </p:nvSpPr>
        <p:spPr>
          <a:xfrm>
            <a:off x="6655320" y="4320000"/>
            <a:ext cx="1840680" cy="936000"/>
          </a:xfrm>
          <a:prstGeom prst="line">
            <a:avLst/>
          </a:prstGeom>
          <a:ln w="36000">
            <a:solidFill>
              <a:srgbClr val="ff0000"/>
            </a:solidFill>
            <a:round/>
            <a:tailEnd len="med" type="triangle" w="med"/>
          </a:ln>
        </p:spPr>
        <p:style>
          <a:lnRef idx="0"/>
          <a:fillRef idx="0"/>
          <a:effectRef idx="0"/>
          <a:fontRef idx="minor"/>
        </p:style>
      </p:sp>
      <p:sp>
        <p:nvSpPr>
          <p:cNvPr id="135" name="CustomShape 20"/>
          <p:cNvSpPr/>
          <p:nvPr/>
        </p:nvSpPr>
        <p:spPr>
          <a:xfrm>
            <a:off x="8640000" y="4896000"/>
            <a:ext cx="576000" cy="648000"/>
          </a:xfrm>
          <a:prstGeom prst="rect">
            <a:avLst/>
          </a:prstGeom>
          <a:noFill/>
          <a:ln w="36000">
            <a:solidFill>
              <a:srgbClr val="ff420e"/>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2" name="Immagine 4" descr=""/>
          <p:cNvPicPr/>
          <p:nvPr/>
        </p:nvPicPr>
        <p:blipFill>
          <a:blip r:embed="rId1"/>
          <a:stretch/>
        </p:blipFill>
        <p:spPr>
          <a:xfrm>
            <a:off x="1567440" y="92880"/>
            <a:ext cx="8869680" cy="66718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3" name="Immagine 4" descr=""/>
          <p:cNvPicPr/>
          <p:nvPr/>
        </p:nvPicPr>
        <p:blipFill>
          <a:blip r:embed="rId1"/>
          <a:stretch/>
        </p:blipFill>
        <p:spPr>
          <a:xfrm>
            <a:off x="2487600" y="853200"/>
            <a:ext cx="7216560" cy="51512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34" name="Group 1"/>
          <p:cNvGrpSpPr/>
          <p:nvPr/>
        </p:nvGrpSpPr>
        <p:grpSpPr>
          <a:xfrm>
            <a:off x="0" y="6535080"/>
            <a:ext cx="12191760" cy="331560"/>
            <a:chOff x="0" y="6535080"/>
            <a:chExt cx="12191760" cy="331560"/>
          </a:xfrm>
        </p:grpSpPr>
        <p:sp>
          <p:nvSpPr>
            <p:cNvPr id="535"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536"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537" name="CustomShape 4"/>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C215F415-64AB-4032-A3D4-FB2A3FF2413C}" type="slidenum">
              <a:rPr b="0" lang="it-IT" sz="1200" spc="-1" strike="noStrike">
                <a:solidFill>
                  <a:srgbClr val="ffffff"/>
                </a:solidFill>
                <a:latin typeface="Calibri"/>
              </a:rPr>
              <a:t>&lt;numero&gt;</a:t>
            </a:fld>
            <a:endParaRPr b="0" lang="it-IT" sz="1200" spc="-1" strike="noStrike">
              <a:latin typeface="Arial"/>
            </a:endParaRPr>
          </a:p>
        </p:txBody>
      </p:sp>
      <p:pic>
        <p:nvPicPr>
          <p:cNvPr id="538" name="Picture 2" descr="Fig. 1"/>
          <p:cNvPicPr/>
          <p:nvPr/>
        </p:nvPicPr>
        <p:blipFill>
          <a:blip r:embed="rId1"/>
          <a:srcRect l="0" t="-1688" r="0" b="47933"/>
          <a:stretch/>
        </p:blipFill>
        <p:spPr>
          <a:xfrm>
            <a:off x="526680" y="985680"/>
            <a:ext cx="4530600" cy="3206160"/>
          </a:xfrm>
          <a:prstGeom prst="rect">
            <a:avLst/>
          </a:prstGeom>
          <a:ln w="19080">
            <a:solidFill>
              <a:schemeClr val="accent6">
                <a:lumMod val="40000"/>
                <a:lumOff val="60000"/>
              </a:schemeClr>
            </a:solidFill>
            <a:round/>
          </a:ln>
        </p:spPr>
      </p:pic>
      <p:sp>
        <p:nvSpPr>
          <p:cNvPr id="539" name="CustomShape 5"/>
          <p:cNvSpPr/>
          <p:nvPr/>
        </p:nvSpPr>
        <p:spPr>
          <a:xfrm>
            <a:off x="8946000" y="4215600"/>
            <a:ext cx="3280320" cy="82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600" spc="-1" strike="noStrike">
                <a:solidFill>
                  <a:srgbClr val="000000"/>
                </a:solidFill>
                <a:latin typeface="Calibri"/>
              </a:rPr>
              <a:t>Sharp gradient risks:</a:t>
            </a:r>
            <a:endParaRPr b="0" lang="it-IT" sz="1600" spc="-1" strike="noStrike">
              <a:latin typeface="Arial"/>
            </a:endParaRPr>
          </a:p>
          <a:p>
            <a:pPr marL="285840" indent="-285480">
              <a:lnSpc>
                <a:spcPct val="100000"/>
              </a:lnSpc>
              <a:buClr>
                <a:srgbClr val="000000"/>
              </a:buClr>
              <a:buFont typeface="Arial"/>
              <a:buChar char="•"/>
            </a:pPr>
            <a:r>
              <a:rPr b="1" lang="it-IT" sz="1600" spc="-1" strike="noStrike">
                <a:solidFill>
                  <a:srgbClr val="000000"/>
                </a:solidFill>
                <a:latin typeface="Calibri"/>
              </a:rPr>
              <a:t>undershooting</a:t>
            </a:r>
            <a:r>
              <a:rPr b="0" lang="it-IT" sz="1600" spc="-1" strike="noStrike">
                <a:solidFill>
                  <a:srgbClr val="000000"/>
                </a:solidFill>
                <a:latin typeface="Calibri"/>
              </a:rPr>
              <a:t> tumor</a:t>
            </a:r>
            <a:endParaRPr b="0" lang="it-IT" sz="1600" spc="-1" strike="noStrike">
              <a:latin typeface="Arial"/>
            </a:endParaRPr>
          </a:p>
          <a:p>
            <a:pPr marL="285840" indent="-285480">
              <a:lnSpc>
                <a:spcPct val="100000"/>
              </a:lnSpc>
              <a:buClr>
                <a:srgbClr val="000000"/>
              </a:buClr>
              <a:buFont typeface="Arial"/>
              <a:buChar char="•"/>
            </a:pPr>
            <a:r>
              <a:rPr b="1" lang="it-IT" sz="1600" spc="-1" strike="noStrike">
                <a:solidFill>
                  <a:srgbClr val="000000"/>
                </a:solidFill>
                <a:latin typeface="Calibri"/>
              </a:rPr>
              <a:t>overdosing</a:t>
            </a:r>
            <a:r>
              <a:rPr b="0" lang="it-IT" sz="1600" spc="-1" strike="noStrike">
                <a:solidFill>
                  <a:srgbClr val="000000"/>
                </a:solidFill>
                <a:latin typeface="Calibri"/>
              </a:rPr>
              <a:t> normal tissues</a:t>
            </a:r>
            <a:endParaRPr b="0" lang="it-IT" sz="1600" spc="-1" strike="noStrike">
              <a:latin typeface="Arial"/>
            </a:endParaRPr>
          </a:p>
        </p:txBody>
      </p:sp>
      <p:sp>
        <p:nvSpPr>
          <p:cNvPr id="540" name="CustomShape 6"/>
          <p:cNvSpPr/>
          <p:nvPr/>
        </p:nvSpPr>
        <p:spPr>
          <a:xfrm>
            <a:off x="9063000" y="1151280"/>
            <a:ext cx="3218400" cy="82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600" spc="-1" strike="noStrike">
                <a:solidFill>
                  <a:srgbClr val="000000"/>
                </a:solidFill>
                <a:latin typeface="Calibri"/>
              </a:rPr>
              <a:t>Exponential attenuation risks:</a:t>
            </a:r>
            <a:endParaRPr b="0" lang="it-IT" sz="1600" spc="-1" strike="noStrike">
              <a:latin typeface="Arial"/>
            </a:endParaRPr>
          </a:p>
          <a:p>
            <a:pPr marL="285840" indent="-285480">
              <a:lnSpc>
                <a:spcPct val="100000"/>
              </a:lnSpc>
              <a:buClr>
                <a:srgbClr val="000000"/>
              </a:buClr>
              <a:buFont typeface="Arial"/>
              <a:buChar char="•"/>
            </a:pPr>
            <a:r>
              <a:rPr b="0" lang="it-IT" sz="1600" spc="-1" strike="noStrike">
                <a:solidFill>
                  <a:srgbClr val="000000"/>
                </a:solidFill>
                <a:latin typeface="Calibri"/>
              </a:rPr>
              <a:t>little </a:t>
            </a:r>
            <a:r>
              <a:rPr b="1" lang="it-IT" sz="1600" spc="-1" strike="noStrike">
                <a:solidFill>
                  <a:srgbClr val="000000"/>
                </a:solidFill>
                <a:latin typeface="Calibri"/>
              </a:rPr>
              <a:t>smear</a:t>
            </a:r>
            <a:r>
              <a:rPr b="0" lang="it-IT" sz="1600" spc="-1" strike="noStrike">
                <a:solidFill>
                  <a:srgbClr val="000000"/>
                </a:solidFill>
                <a:latin typeface="Calibri"/>
              </a:rPr>
              <a:t> of the dose</a:t>
            </a:r>
            <a:endParaRPr b="0" lang="it-IT" sz="1600" spc="-1" strike="noStrike">
              <a:latin typeface="Arial"/>
            </a:endParaRPr>
          </a:p>
          <a:p>
            <a:pPr>
              <a:lnSpc>
                <a:spcPct val="100000"/>
              </a:lnSpc>
            </a:pPr>
            <a:endParaRPr b="0" lang="it-IT" sz="1600" spc="-1" strike="noStrike">
              <a:latin typeface="Arial"/>
            </a:endParaRPr>
          </a:p>
        </p:txBody>
      </p:sp>
      <p:pic>
        <p:nvPicPr>
          <p:cNvPr id="541" name="Immagine 32" descr=""/>
          <p:cNvPicPr/>
          <p:nvPr/>
        </p:nvPicPr>
        <p:blipFill>
          <a:blip r:embed="rId2"/>
          <a:srcRect l="0" t="0" r="66031" b="0"/>
          <a:stretch/>
        </p:blipFill>
        <p:spPr>
          <a:xfrm>
            <a:off x="6484320" y="782280"/>
            <a:ext cx="2756520" cy="2705040"/>
          </a:xfrm>
          <a:prstGeom prst="rect">
            <a:avLst/>
          </a:prstGeom>
          <a:ln>
            <a:solidFill>
              <a:schemeClr val="accent6">
                <a:lumMod val="60000"/>
                <a:lumOff val="40000"/>
              </a:schemeClr>
            </a:solidFill>
          </a:ln>
        </p:spPr>
      </p:pic>
      <p:sp>
        <p:nvSpPr>
          <p:cNvPr id="542" name="CustomShape 7"/>
          <p:cNvSpPr/>
          <p:nvPr/>
        </p:nvSpPr>
        <p:spPr>
          <a:xfrm>
            <a:off x="4919760" y="2205000"/>
            <a:ext cx="1702080" cy="5770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it-IT" sz="1600" spc="-1" strike="noStrike">
                <a:solidFill>
                  <a:srgbClr val="ff0000"/>
                </a:solidFill>
                <a:latin typeface="Calibri"/>
              </a:rPr>
              <a:t>+ range</a:t>
            </a:r>
            <a:endParaRPr b="0" lang="it-IT" sz="1600" spc="-1" strike="noStrike">
              <a:latin typeface="Arial"/>
            </a:endParaRPr>
          </a:p>
          <a:p>
            <a:pPr algn="ctr">
              <a:lnSpc>
                <a:spcPct val="100000"/>
              </a:lnSpc>
            </a:pPr>
            <a:r>
              <a:rPr b="1" lang="it-IT" sz="1600" spc="-1" strike="noStrike">
                <a:solidFill>
                  <a:srgbClr val="ff0000"/>
                </a:solidFill>
                <a:latin typeface="Calibri"/>
              </a:rPr>
              <a:t>uncertainties</a:t>
            </a:r>
            <a:endParaRPr b="0" lang="it-IT" sz="1600" spc="-1" strike="noStrike">
              <a:latin typeface="Arial"/>
            </a:endParaRPr>
          </a:p>
        </p:txBody>
      </p:sp>
      <p:sp>
        <p:nvSpPr>
          <p:cNvPr id="543" name="CustomShape 8"/>
          <p:cNvSpPr/>
          <p:nvPr/>
        </p:nvSpPr>
        <p:spPr>
          <a:xfrm>
            <a:off x="2849760" y="-181080"/>
            <a:ext cx="6491880" cy="1841040"/>
          </a:xfrm>
          <a:prstGeom prst="rect">
            <a:avLst/>
          </a:prstGeom>
          <a:noFill/>
          <a:ln>
            <a:noFill/>
          </a:ln>
        </p:spPr>
        <p:style>
          <a:lnRef idx="0"/>
          <a:fillRef idx="0"/>
          <a:effectRef idx="0"/>
          <a:fontRef idx="minor"/>
        </p:style>
        <p:txBody>
          <a:bodyPr lIns="0" rIns="0" tIns="12600" bIns="0">
            <a:spAutoFit/>
          </a:bodyPr>
          <a:p>
            <a:pPr marL="12600">
              <a:lnSpc>
                <a:spcPct val="100000"/>
              </a:lnSpc>
              <a:spcBef>
                <a:spcPts val="99"/>
              </a:spcBef>
            </a:pPr>
            <a:r>
              <a:rPr b="0" lang="it-IT" sz="6000" spc="-55" strike="noStrike">
                <a:solidFill>
                  <a:srgbClr val="ff0000"/>
                </a:solidFill>
                <a:latin typeface="Browallia New"/>
              </a:rPr>
              <a:t>Effects of range uncertainties</a:t>
            </a:r>
            <a:endParaRPr b="0" lang="it-IT" sz="6000" spc="-1" strike="noStrike">
              <a:latin typeface="Arial"/>
            </a:endParaRPr>
          </a:p>
        </p:txBody>
      </p:sp>
      <p:pic>
        <p:nvPicPr>
          <p:cNvPr id="544" name="Immagine 10" descr=""/>
          <p:cNvPicPr/>
          <p:nvPr/>
        </p:nvPicPr>
        <p:blipFill>
          <a:blip r:embed="rId3"/>
          <a:stretch/>
        </p:blipFill>
        <p:spPr>
          <a:xfrm>
            <a:off x="6484320" y="3648600"/>
            <a:ext cx="2711160" cy="2705040"/>
          </a:xfrm>
          <a:prstGeom prst="rect">
            <a:avLst/>
          </a:prstGeom>
          <a:ln>
            <a:solidFill>
              <a:schemeClr val="accent6">
                <a:lumMod val="40000"/>
                <a:lumOff val="60000"/>
              </a:schemeClr>
            </a:solidFill>
          </a:ln>
        </p:spPr>
      </p:pic>
      <p:sp>
        <p:nvSpPr>
          <p:cNvPr id="545" name="CustomShape 9"/>
          <p:cNvSpPr/>
          <p:nvPr/>
        </p:nvSpPr>
        <p:spPr>
          <a:xfrm>
            <a:off x="6667200" y="3767760"/>
            <a:ext cx="723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dose</a:t>
            </a:r>
            <a:endParaRPr b="0" lang="it-IT" sz="1800" spc="-1" strike="noStrike">
              <a:latin typeface="Arial"/>
            </a:endParaRPr>
          </a:p>
        </p:txBody>
      </p:sp>
      <p:sp>
        <p:nvSpPr>
          <p:cNvPr id="546" name="CustomShape 10"/>
          <p:cNvSpPr/>
          <p:nvPr/>
        </p:nvSpPr>
        <p:spPr>
          <a:xfrm>
            <a:off x="8434800" y="3135960"/>
            <a:ext cx="844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depth</a:t>
            </a:r>
            <a:endParaRPr b="0" lang="it-IT" sz="1800" spc="-1" strike="noStrike">
              <a:latin typeface="Arial"/>
            </a:endParaRPr>
          </a:p>
        </p:txBody>
      </p:sp>
      <p:sp>
        <p:nvSpPr>
          <p:cNvPr id="547" name="CustomShape 11"/>
          <p:cNvSpPr/>
          <p:nvPr/>
        </p:nvSpPr>
        <p:spPr>
          <a:xfrm>
            <a:off x="8926920" y="6072480"/>
            <a:ext cx="844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depth</a:t>
            </a:r>
            <a:endParaRPr b="0" lang="it-IT" sz="1800" spc="-1" strike="noStrike">
              <a:latin typeface="Arial"/>
            </a:endParaRPr>
          </a:p>
        </p:txBody>
      </p:sp>
      <p:sp>
        <p:nvSpPr>
          <p:cNvPr id="548" name="CustomShape 12"/>
          <p:cNvSpPr/>
          <p:nvPr/>
        </p:nvSpPr>
        <p:spPr>
          <a:xfrm flipV="1">
            <a:off x="3074040" y="1805040"/>
            <a:ext cx="3021480" cy="304920"/>
          </a:xfrm>
          <a:custGeom>
            <a:avLst/>
            <a:gdLst/>
            <a:ahLst/>
            <a:rect l="l" t="t" r="r" b="b"/>
            <a:pathLst>
              <a:path w="21600" h="21600">
                <a:moveTo>
                  <a:pt x="0" y="0"/>
                </a:moveTo>
                <a:lnTo>
                  <a:pt x="21600" y="21600"/>
                </a:lnTo>
              </a:path>
            </a:pathLst>
          </a:custGeom>
          <a:noFill/>
          <a:ln w="19080">
            <a:solidFill>
              <a:srgbClr val="00b050"/>
            </a:solidFill>
            <a:round/>
            <a:tailEnd len="med" type="triangle" w="med"/>
          </a:ln>
        </p:spPr>
        <p:style>
          <a:lnRef idx="1">
            <a:schemeClr val="accent1"/>
          </a:lnRef>
          <a:fillRef idx="0">
            <a:schemeClr val="accent1"/>
          </a:fillRef>
          <a:effectRef idx="0">
            <a:schemeClr val="accent1"/>
          </a:effectRef>
          <a:fontRef idx="minor"/>
        </p:style>
      </p:sp>
      <p:sp>
        <p:nvSpPr>
          <p:cNvPr id="549" name="CustomShape 13"/>
          <p:cNvSpPr/>
          <p:nvPr/>
        </p:nvSpPr>
        <p:spPr>
          <a:xfrm>
            <a:off x="4871520" y="2354400"/>
            <a:ext cx="1248840" cy="2043720"/>
          </a:xfrm>
          <a:custGeom>
            <a:avLst/>
            <a:gdLst/>
            <a:ahLst/>
            <a:rect l="l" t="t" r="r" b="b"/>
            <a:pathLst>
              <a:path w="21600" h="21600">
                <a:moveTo>
                  <a:pt x="0" y="0"/>
                </a:moveTo>
                <a:lnTo>
                  <a:pt x="21600" y="21600"/>
                </a:lnTo>
              </a:path>
            </a:pathLst>
          </a:custGeom>
          <a:noFill/>
          <a:ln w="190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550" name="CustomShape 14"/>
          <p:cNvSpPr/>
          <p:nvPr/>
        </p:nvSpPr>
        <p:spPr>
          <a:xfrm>
            <a:off x="9129240" y="5316120"/>
            <a:ext cx="2337840" cy="5770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it-IT" sz="1600" spc="-1" strike="noStrike">
                <a:solidFill>
                  <a:srgbClr val="ff0000"/>
                </a:solidFill>
                <a:latin typeface="Wingdings"/>
              </a:rPr>
              <a:t></a:t>
            </a:r>
            <a:r>
              <a:rPr b="1" lang="it-IT" sz="1600" spc="-1" strike="noStrike">
                <a:solidFill>
                  <a:srgbClr val="ff0000"/>
                </a:solidFill>
                <a:latin typeface="Calibri"/>
              </a:rPr>
              <a:t> </a:t>
            </a:r>
            <a:r>
              <a:rPr b="1" lang="it-IT" sz="1600" spc="-1" strike="noStrike">
                <a:solidFill>
                  <a:srgbClr val="ff0000"/>
                </a:solidFill>
                <a:latin typeface="Calibri"/>
              </a:rPr>
              <a:t>effects on proton</a:t>
            </a:r>
            <a:endParaRPr b="0" lang="it-IT" sz="1600" spc="-1" strike="noStrike">
              <a:latin typeface="Arial"/>
            </a:endParaRPr>
          </a:p>
          <a:p>
            <a:pPr algn="ctr">
              <a:lnSpc>
                <a:spcPct val="100000"/>
              </a:lnSpc>
            </a:pPr>
            <a:r>
              <a:rPr b="1" lang="it-IT" sz="1600" spc="-1" strike="noStrike">
                <a:solidFill>
                  <a:srgbClr val="ff0000"/>
                </a:solidFill>
                <a:latin typeface="Calibri"/>
              </a:rPr>
              <a:t>treatments</a:t>
            </a:r>
            <a:endParaRPr b="0" lang="it-IT" sz="1600" spc="-1" strike="noStrike">
              <a:latin typeface="Arial"/>
            </a:endParaRPr>
          </a:p>
        </p:txBody>
      </p:sp>
      <p:sp>
        <p:nvSpPr>
          <p:cNvPr id="551" name="Line 15"/>
          <p:cNvSpPr/>
          <p:nvPr/>
        </p:nvSpPr>
        <p:spPr>
          <a:xfrm>
            <a:off x="3840480" y="3776040"/>
            <a:ext cx="1034640" cy="0"/>
          </a:xfrm>
          <a:prstGeom prst="line">
            <a:avLst/>
          </a:prstGeom>
          <a:ln w="76320">
            <a:solidFill>
              <a:schemeClr val="accent6">
                <a:lumMod val="50000"/>
              </a:schemeClr>
            </a:solidFill>
            <a:round/>
          </a:ln>
        </p:spPr>
        <p:style>
          <a:lnRef idx="1">
            <a:schemeClr val="accent1"/>
          </a:lnRef>
          <a:fillRef idx="0">
            <a:schemeClr val="accent1"/>
          </a:fillRef>
          <a:effectRef idx="0">
            <a:schemeClr val="accent1"/>
          </a:effectRef>
          <a:fontRef idx="minor"/>
        </p:style>
      </p:sp>
      <p:sp>
        <p:nvSpPr>
          <p:cNvPr id="552" name="CustomShape 16"/>
          <p:cNvSpPr/>
          <p:nvPr/>
        </p:nvSpPr>
        <p:spPr>
          <a:xfrm>
            <a:off x="7954560" y="2902320"/>
            <a:ext cx="69948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200" spc="-1" strike="noStrike">
                <a:solidFill>
                  <a:srgbClr val="984807"/>
                </a:solidFill>
                <a:latin typeface="Calibri"/>
              </a:rPr>
              <a:t>tumor</a:t>
            </a:r>
            <a:endParaRPr b="0" lang="it-IT" sz="1200" spc="-1" strike="noStrike">
              <a:latin typeface="Arial"/>
            </a:endParaRPr>
          </a:p>
        </p:txBody>
      </p:sp>
      <p:sp>
        <p:nvSpPr>
          <p:cNvPr id="553" name="CustomShape 17"/>
          <p:cNvSpPr/>
          <p:nvPr/>
        </p:nvSpPr>
        <p:spPr>
          <a:xfrm>
            <a:off x="7972560" y="5933880"/>
            <a:ext cx="69948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200" spc="-1" strike="noStrike">
                <a:solidFill>
                  <a:srgbClr val="984807"/>
                </a:solidFill>
                <a:latin typeface="Calibri"/>
              </a:rPr>
              <a:t>tumor</a:t>
            </a:r>
            <a:endParaRPr b="0" lang="it-IT" sz="1200" spc="-1" strike="noStrike">
              <a:latin typeface="Arial"/>
            </a:endParaRPr>
          </a:p>
        </p:txBody>
      </p:sp>
      <p:sp>
        <p:nvSpPr>
          <p:cNvPr id="554" name="CustomShape 18"/>
          <p:cNvSpPr/>
          <p:nvPr/>
        </p:nvSpPr>
        <p:spPr>
          <a:xfrm>
            <a:off x="3877920" y="3418560"/>
            <a:ext cx="9597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800" spc="-1" strike="noStrike">
                <a:solidFill>
                  <a:srgbClr val="984807"/>
                </a:solidFill>
                <a:latin typeface="Calibri"/>
              </a:rPr>
              <a:t>tumor</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55" name="Group 1"/>
          <p:cNvGrpSpPr/>
          <p:nvPr/>
        </p:nvGrpSpPr>
        <p:grpSpPr>
          <a:xfrm>
            <a:off x="0" y="6535080"/>
            <a:ext cx="12191760" cy="331560"/>
            <a:chOff x="0" y="6535080"/>
            <a:chExt cx="12191760" cy="331560"/>
          </a:xfrm>
        </p:grpSpPr>
        <p:sp>
          <p:nvSpPr>
            <p:cNvPr id="556"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557"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558" name="TextShape 4"/>
          <p:cNvSpPr txBox="1"/>
          <p:nvPr/>
        </p:nvSpPr>
        <p:spPr>
          <a:xfrm>
            <a:off x="3893040" y="-64080"/>
            <a:ext cx="4405680" cy="2756160"/>
          </a:xfrm>
          <a:prstGeom prst="rect">
            <a:avLst/>
          </a:prstGeom>
          <a:noFill/>
          <a:ln>
            <a:noFill/>
          </a:ln>
        </p:spPr>
        <p:txBody>
          <a:bodyPr lIns="0" rIns="0" tIns="12600" bIns="0">
            <a:noAutofit/>
          </a:bodyPr>
          <a:p>
            <a:pPr marL="12600">
              <a:lnSpc>
                <a:spcPct val="100000"/>
              </a:lnSpc>
              <a:spcBef>
                <a:spcPts val="99"/>
              </a:spcBef>
            </a:pPr>
            <a:r>
              <a:rPr b="0" lang="it-IT" sz="6000" spc="-55" strike="noStrike">
                <a:solidFill>
                  <a:srgbClr val="ff0000"/>
                </a:solidFill>
                <a:latin typeface="Browallia New"/>
              </a:rPr>
              <a:t>Beam specifications</a:t>
            </a:r>
            <a:endParaRPr b="0" lang="it-IT" sz="6000" spc="-1" strike="noStrike">
              <a:solidFill>
                <a:srgbClr val="000000"/>
              </a:solidFill>
              <a:latin typeface="Calibri"/>
            </a:endParaRPr>
          </a:p>
        </p:txBody>
      </p:sp>
      <p:sp>
        <p:nvSpPr>
          <p:cNvPr id="559"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701F7A2E-20D1-4C27-9EFB-07EE94EDD83B}" type="slidenum">
              <a:rPr b="0" lang="it-IT" sz="1200" spc="-1" strike="noStrike">
                <a:solidFill>
                  <a:srgbClr val="ffffff"/>
                </a:solidFill>
                <a:latin typeface="Calibri"/>
              </a:rPr>
              <a:t>&lt;numero&gt;</a:t>
            </a:fld>
            <a:endParaRPr b="0" lang="it-IT" sz="1200" spc="-1" strike="noStrike">
              <a:latin typeface="Arial"/>
            </a:endParaRPr>
          </a:p>
        </p:txBody>
      </p:sp>
      <p:sp>
        <p:nvSpPr>
          <p:cNvPr id="560" name="CustomShape 6"/>
          <p:cNvSpPr/>
          <p:nvPr/>
        </p:nvSpPr>
        <p:spPr>
          <a:xfrm>
            <a:off x="-368640" y="6189840"/>
            <a:ext cx="660168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100" spc="-1" strike="noStrike">
                <a:solidFill>
                  <a:srgbClr val="000000"/>
                </a:solidFill>
                <a:latin typeface="Calibri"/>
              </a:rPr>
              <a:t>Specification of SOBP charged partice and X-ray depth–dose distribution in longitudinal size</a:t>
            </a:r>
            <a:endParaRPr b="0" lang="it-IT" sz="1100" spc="-1" strike="noStrike">
              <a:latin typeface="Arial"/>
            </a:endParaRPr>
          </a:p>
        </p:txBody>
      </p:sp>
      <p:pic>
        <p:nvPicPr>
          <p:cNvPr id="561" name="Immagine 6" descr=""/>
          <p:cNvPicPr/>
          <p:nvPr/>
        </p:nvPicPr>
        <p:blipFill>
          <a:blip r:embed="rId1"/>
          <a:stretch/>
        </p:blipFill>
        <p:spPr>
          <a:xfrm>
            <a:off x="277560" y="722880"/>
            <a:ext cx="4595040" cy="2795040"/>
          </a:xfrm>
          <a:prstGeom prst="rect">
            <a:avLst/>
          </a:prstGeom>
          <a:ln>
            <a:solidFill>
              <a:schemeClr val="accent6">
                <a:lumMod val="40000"/>
                <a:lumOff val="60000"/>
              </a:schemeClr>
            </a:solidFill>
          </a:ln>
        </p:spPr>
      </p:pic>
      <p:sp>
        <p:nvSpPr>
          <p:cNvPr id="562" name="CustomShape 7"/>
          <p:cNvSpPr/>
          <p:nvPr/>
        </p:nvSpPr>
        <p:spPr>
          <a:xfrm>
            <a:off x="2789640" y="2226240"/>
            <a:ext cx="1064520" cy="3470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563" name="Immagine 10" descr=""/>
          <p:cNvPicPr/>
          <p:nvPr/>
        </p:nvPicPr>
        <p:blipFill>
          <a:blip r:embed="rId2"/>
          <a:srcRect l="2458" t="0" r="0" b="0"/>
          <a:stretch/>
        </p:blipFill>
        <p:spPr>
          <a:xfrm>
            <a:off x="277560" y="3566160"/>
            <a:ext cx="4595040" cy="2568960"/>
          </a:xfrm>
          <a:prstGeom prst="rect">
            <a:avLst/>
          </a:prstGeom>
          <a:ln>
            <a:solidFill>
              <a:schemeClr val="accent6">
                <a:lumMod val="40000"/>
                <a:lumOff val="60000"/>
              </a:schemeClr>
            </a:solidFill>
          </a:ln>
        </p:spPr>
      </p:pic>
      <p:sp>
        <p:nvSpPr>
          <p:cNvPr id="564" name="CustomShape 8"/>
          <p:cNvSpPr/>
          <p:nvPr/>
        </p:nvSpPr>
        <p:spPr>
          <a:xfrm>
            <a:off x="3289680" y="3577320"/>
            <a:ext cx="1064520" cy="7383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565" name="CustomShape 9"/>
          <p:cNvSpPr/>
          <p:nvPr/>
        </p:nvSpPr>
        <p:spPr>
          <a:xfrm>
            <a:off x="548280" y="5133600"/>
            <a:ext cx="505800" cy="364680"/>
          </a:xfrm>
          <a:prstGeom prst="rect">
            <a:avLst/>
          </a:prstGeom>
          <a:solidFill>
            <a:schemeClr val="bg1"/>
          </a:solidFill>
          <a:ln>
            <a:noFill/>
          </a:ln>
        </p:spPr>
        <p:style>
          <a:lnRef idx="0"/>
          <a:fillRef idx="0"/>
          <a:effectRef idx="0"/>
          <a:fontRef idx="minor"/>
        </p:style>
        <p:txBody>
          <a:bodyPr wrap="none" lIns="90000" rIns="90000" tIns="45000" bIns="45000">
            <a:spAutoFit/>
          </a:bodyPr>
          <a:p>
            <a:pPr>
              <a:lnSpc>
                <a:spcPct val="100000"/>
              </a:lnSpc>
            </a:pPr>
            <a:r>
              <a:rPr b="1" lang="it-IT" sz="1800" spc="-1" strike="noStrike">
                <a:solidFill>
                  <a:srgbClr val="000000"/>
                </a:solidFill>
                <a:latin typeface="Calibri"/>
              </a:rPr>
              <a:t>Ds</a:t>
            </a:r>
            <a:endParaRPr b="0" lang="it-IT" sz="1800" spc="-1" strike="noStrike">
              <a:latin typeface="Arial"/>
            </a:endParaRPr>
          </a:p>
        </p:txBody>
      </p:sp>
      <p:sp>
        <p:nvSpPr>
          <p:cNvPr id="566" name="CustomShape 10"/>
          <p:cNvSpPr/>
          <p:nvPr/>
        </p:nvSpPr>
        <p:spPr>
          <a:xfrm>
            <a:off x="2233440" y="3719520"/>
            <a:ext cx="790560" cy="364680"/>
          </a:xfrm>
          <a:prstGeom prst="rect">
            <a:avLst/>
          </a:prstGeom>
          <a:solidFill>
            <a:schemeClr val="bg1"/>
          </a:solidFill>
          <a:ln>
            <a:noFill/>
          </a:ln>
        </p:spPr>
        <p:style>
          <a:lnRef idx="0"/>
          <a:fillRef idx="0"/>
          <a:effectRef idx="0"/>
          <a:fontRef idx="minor"/>
        </p:style>
        <p:txBody>
          <a:bodyPr wrap="none" lIns="90000" rIns="90000" tIns="45000" bIns="45000">
            <a:spAutoFit/>
          </a:bodyPr>
          <a:p>
            <a:pPr>
              <a:lnSpc>
                <a:spcPct val="100000"/>
              </a:lnSpc>
            </a:pPr>
            <a:r>
              <a:rPr b="1" lang="it-IT" sz="1800" spc="-1" strike="noStrike">
                <a:solidFill>
                  <a:srgbClr val="000000"/>
                </a:solidFill>
                <a:latin typeface="Calibri"/>
              </a:rPr>
              <a:t>D</a:t>
            </a:r>
            <a:r>
              <a:rPr b="1" lang="it-IT" sz="1400" spc="-1" strike="noStrike">
                <a:solidFill>
                  <a:srgbClr val="000000"/>
                </a:solidFill>
                <a:latin typeface="Calibri"/>
              </a:rPr>
              <a:t>max</a:t>
            </a:r>
            <a:endParaRPr b="0" lang="it-IT" sz="1400" spc="-1" strike="noStrike">
              <a:latin typeface="Arial"/>
            </a:endParaRPr>
          </a:p>
        </p:txBody>
      </p:sp>
      <p:sp>
        <p:nvSpPr>
          <p:cNvPr id="567" name="CustomShape 11"/>
          <p:cNvSpPr/>
          <p:nvPr/>
        </p:nvSpPr>
        <p:spPr>
          <a:xfrm>
            <a:off x="4045680" y="4683600"/>
            <a:ext cx="732600" cy="364680"/>
          </a:xfrm>
          <a:prstGeom prst="rect">
            <a:avLst/>
          </a:prstGeom>
          <a:solidFill>
            <a:schemeClr val="bg1"/>
          </a:solidFill>
          <a:ln>
            <a:noFill/>
          </a:ln>
        </p:spPr>
        <p:style>
          <a:lnRef idx="0"/>
          <a:fillRef idx="0"/>
          <a:effectRef idx="0"/>
          <a:fontRef idx="minor"/>
        </p:style>
        <p:txBody>
          <a:bodyPr wrap="none" lIns="90000" rIns="90000" tIns="45000" bIns="45000">
            <a:spAutoFit/>
          </a:bodyPr>
          <a:p>
            <a:pPr>
              <a:lnSpc>
                <a:spcPct val="100000"/>
              </a:lnSpc>
            </a:pPr>
            <a:r>
              <a:rPr b="1" lang="it-IT" sz="1800" spc="-1" strike="noStrike">
                <a:solidFill>
                  <a:srgbClr val="000000"/>
                </a:solidFill>
                <a:latin typeface="Calibri"/>
              </a:rPr>
              <a:t>D</a:t>
            </a:r>
            <a:r>
              <a:rPr b="1" lang="it-IT" sz="1400" spc="-1" strike="noStrike">
                <a:solidFill>
                  <a:srgbClr val="000000"/>
                </a:solidFill>
                <a:latin typeface="Calibri"/>
              </a:rPr>
              <a:t>exi</a:t>
            </a:r>
            <a:r>
              <a:rPr b="1" lang="it-IT" sz="1100" spc="-1" strike="noStrike">
                <a:solidFill>
                  <a:srgbClr val="000000"/>
                </a:solidFill>
                <a:latin typeface="Calibri"/>
              </a:rPr>
              <a:t>t</a:t>
            </a:r>
            <a:endParaRPr b="0" lang="it-IT" sz="1100" spc="-1" strike="noStrike">
              <a:latin typeface="Arial"/>
            </a:endParaRPr>
          </a:p>
        </p:txBody>
      </p:sp>
      <p:sp>
        <p:nvSpPr>
          <p:cNvPr id="568" name="CustomShape 12"/>
          <p:cNvSpPr/>
          <p:nvPr/>
        </p:nvSpPr>
        <p:spPr>
          <a:xfrm>
            <a:off x="3993120" y="4722840"/>
            <a:ext cx="798120" cy="3297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569" name="CustomShape 13"/>
          <p:cNvSpPr/>
          <p:nvPr/>
        </p:nvSpPr>
        <p:spPr>
          <a:xfrm>
            <a:off x="9071280" y="1320120"/>
            <a:ext cx="3280320" cy="82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600" spc="-1" strike="noStrike">
                <a:solidFill>
                  <a:srgbClr val="000000"/>
                </a:solidFill>
                <a:latin typeface="Calibri"/>
              </a:rPr>
              <a:t>Sharp gradient risks:</a:t>
            </a:r>
            <a:endParaRPr b="0" lang="it-IT" sz="1600" spc="-1" strike="noStrike">
              <a:latin typeface="Arial"/>
            </a:endParaRPr>
          </a:p>
          <a:p>
            <a:pPr marL="285840" indent="-285480">
              <a:lnSpc>
                <a:spcPct val="100000"/>
              </a:lnSpc>
              <a:buClr>
                <a:srgbClr val="000000"/>
              </a:buClr>
              <a:buFont typeface="Arial"/>
              <a:buChar char="•"/>
            </a:pPr>
            <a:r>
              <a:rPr b="1" lang="it-IT" sz="1600" spc="-1" strike="noStrike">
                <a:solidFill>
                  <a:srgbClr val="000000"/>
                </a:solidFill>
                <a:latin typeface="Calibri"/>
              </a:rPr>
              <a:t>undershooting</a:t>
            </a:r>
            <a:r>
              <a:rPr b="0" lang="it-IT" sz="1600" spc="-1" strike="noStrike">
                <a:solidFill>
                  <a:srgbClr val="000000"/>
                </a:solidFill>
                <a:latin typeface="Calibri"/>
              </a:rPr>
              <a:t> tumor</a:t>
            </a:r>
            <a:endParaRPr b="0" lang="it-IT" sz="1600" spc="-1" strike="noStrike">
              <a:latin typeface="Arial"/>
            </a:endParaRPr>
          </a:p>
          <a:p>
            <a:pPr marL="285840" indent="-285480">
              <a:lnSpc>
                <a:spcPct val="100000"/>
              </a:lnSpc>
              <a:buClr>
                <a:srgbClr val="000000"/>
              </a:buClr>
              <a:buFont typeface="Arial"/>
              <a:buChar char="•"/>
            </a:pPr>
            <a:r>
              <a:rPr b="1" lang="it-IT" sz="1600" spc="-1" strike="noStrike">
                <a:solidFill>
                  <a:srgbClr val="000000"/>
                </a:solidFill>
                <a:latin typeface="Calibri"/>
              </a:rPr>
              <a:t>overdosing</a:t>
            </a:r>
            <a:r>
              <a:rPr b="0" lang="it-IT" sz="1600" spc="-1" strike="noStrike">
                <a:solidFill>
                  <a:srgbClr val="000000"/>
                </a:solidFill>
                <a:latin typeface="Calibri"/>
              </a:rPr>
              <a:t> normal tissues</a:t>
            </a:r>
            <a:endParaRPr b="0" lang="it-IT" sz="1600" spc="-1" strike="noStrike">
              <a:latin typeface="Arial"/>
            </a:endParaRPr>
          </a:p>
        </p:txBody>
      </p:sp>
      <p:sp>
        <p:nvSpPr>
          <p:cNvPr id="570" name="CustomShape 14"/>
          <p:cNvSpPr/>
          <p:nvPr/>
        </p:nvSpPr>
        <p:spPr>
          <a:xfrm>
            <a:off x="9193320" y="3947040"/>
            <a:ext cx="3218400" cy="82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600" spc="-1" strike="noStrike">
                <a:solidFill>
                  <a:srgbClr val="000000"/>
                </a:solidFill>
                <a:latin typeface="Calibri"/>
              </a:rPr>
              <a:t>Exponential attenuation risks:</a:t>
            </a:r>
            <a:endParaRPr b="0" lang="it-IT" sz="1600" spc="-1" strike="noStrike">
              <a:latin typeface="Arial"/>
            </a:endParaRPr>
          </a:p>
          <a:p>
            <a:pPr marL="285840" indent="-285480">
              <a:lnSpc>
                <a:spcPct val="100000"/>
              </a:lnSpc>
              <a:buClr>
                <a:srgbClr val="000000"/>
              </a:buClr>
              <a:buFont typeface="Arial"/>
              <a:buChar char="•"/>
            </a:pPr>
            <a:r>
              <a:rPr b="0" lang="it-IT" sz="1600" spc="-1" strike="noStrike">
                <a:solidFill>
                  <a:srgbClr val="000000"/>
                </a:solidFill>
                <a:latin typeface="Calibri"/>
              </a:rPr>
              <a:t>little </a:t>
            </a:r>
            <a:r>
              <a:rPr b="1" lang="it-IT" sz="1600" spc="-1" strike="noStrike">
                <a:solidFill>
                  <a:srgbClr val="000000"/>
                </a:solidFill>
                <a:latin typeface="Calibri"/>
              </a:rPr>
              <a:t>smear</a:t>
            </a:r>
            <a:r>
              <a:rPr b="0" lang="it-IT" sz="1600" spc="-1" strike="noStrike">
                <a:solidFill>
                  <a:srgbClr val="000000"/>
                </a:solidFill>
                <a:latin typeface="Calibri"/>
              </a:rPr>
              <a:t> of the dose</a:t>
            </a:r>
            <a:endParaRPr b="0" lang="it-IT" sz="1600" spc="-1" strike="noStrike">
              <a:latin typeface="Arial"/>
            </a:endParaRPr>
          </a:p>
          <a:p>
            <a:pPr>
              <a:lnSpc>
                <a:spcPct val="100000"/>
              </a:lnSpc>
            </a:pPr>
            <a:endParaRPr b="0" lang="it-IT" sz="1600" spc="-1" strike="noStrike">
              <a:latin typeface="Arial"/>
            </a:endParaRPr>
          </a:p>
        </p:txBody>
      </p:sp>
      <p:pic>
        <p:nvPicPr>
          <p:cNvPr id="571" name="Immagine 18" descr=""/>
          <p:cNvPicPr/>
          <p:nvPr/>
        </p:nvPicPr>
        <p:blipFill>
          <a:blip r:embed="rId3"/>
          <a:srcRect l="0" t="0" r="66031" b="0"/>
          <a:stretch/>
        </p:blipFill>
        <p:spPr>
          <a:xfrm>
            <a:off x="6614640" y="3577680"/>
            <a:ext cx="2756520" cy="2705040"/>
          </a:xfrm>
          <a:prstGeom prst="rect">
            <a:avLst/>
          </a:prstGeom>
          <a:ln>
            <a:solidFill>
              <a:schemeClr val="accent6">
                <a:lumMod val="60000"/>
                <a:lumOff val="40000"/>
              </a:schemeClr>
            </a:solidFill>
          </a:ln>
        </p:spPr>
      </p:pic>
      <p:pic>
        <p:nvPicPr>
          <p:cNvPr id="572" name="Immagine 38" descr=""/>
          <p:cNvPicPr/>
          <p:nvPr/>
        </p:nvPicPr>
        <p:blipFill>
          <a:blip r:embed="rId4"/>
          <a:srcRect l="66031" t="0" r="0" b="0"/>
          <a:stretch/>
        </p:blipFill>
        <p:spPr>
          <a:xfrm>
            <a:off x="6614640" y="733680"/>
            <a:ext cx="2756520" cy="2705040"/>
          </a:xfrm>
          <a:prstGeom prst="rect">
            <a:avLst/>
          </a:prstGeom>
          <a:ln>
            <a:solidFill>
              <a:schemeClr val="accent6">
                <a:lumMod val="60000"/>
                <a:lumOff val="40000"/>
              </a:schemeClr>
            </a:solidFill>
          </a:ln>
        </p:spPr>
      </p:pic>
      <p:sp>
        <p:nvSpPr>
          <p:cNvPr id="573" name="CustomShape 15"/>
          <p:cNvSpPr/>
          <p:nvPr/>
        </p:nvSpPr>
        <p:spPr>
          <a:xfrm>
            <a:off x="5182920" y="2326680"/>
            <a:ext cx="1094040" cy="360"/>
          </a:xfrm>
          <a:custGeom>
            <a:avLst/>
            <a:gdLst/>
            <a:ahLst/>
            <a:rect l="l" t="t" r="r" b="b"/>
            <a:pathLst>
              <a:path w="21600" h="21600">
                <a:moveTo>
                  <a:pt x="0" y="0"/>
                </a:moveTo>
                <a:lnTo>
                  <a:pt x="21600" y="21600"/>
                </a:lnTo>
              </a:path>
            </a:pathLst>
          </a:custGeom>
          <a:noFill/>
          <a:ln w="572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574" name="CustomShape 16"/>
          <p:cNvSpPr/>
          <p:nvPr/>
        </p:nvSpPr>
        <p:spPr>
          <a:xfrm>
            <a:off x="5121360" y="5023800"/>
            <a:ext cx="1094040" cy="360"/>
          </a:xfrm>
          <a:custGeom>
            <a:avLst/>
            <a:gdLst/>
            <a:ahLst/>
            <a:rect l="l" t="t" r="r" b="b"/>
            <a:pathLst>
              <a:path w="21600" h="21600">
                <a:moveTo>
                  <a:pt x="0" y="0"/>
                </a:moveTo>
                <a:lnTo>
                  <a:pt x="21600" y="21600"/>
                </a:lnTo>
              </a:path>
            </a:pathLst>
          </a:custGeom>
          <a:noFill/>
          <a:ln w="572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575" name="CustomShape 17"/>
          <p:cNvSpPr/>
          <p:nvPr/>
        </p:nvSpPr>
        <p:spPr>
          <a:xfrm>
            <a:off x="6590160" y="815040"/>
            <a:ext cx="723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dose</a:t>
            </a:r>
            <a:endParaRPr b="0" lang="it-IT" sz="1800" spc="-1" strike="noStrike">
              <a:latin typeface="Arial"/>
            </a:endParaRPr>
          </a:p>
        </p:txBody>
      </p:sp>
      <p:sp>
        <p:nvSpPr>
          <p:cNvPr id="576" name="CustomShape 18"/>
          <p:cNvSpPr/>
          <p:nvPr/>
        </p:nvSpPr>
        <p:spPr>
          <a:xfrm>
            <a:off x="8565120" y="5931360"/>
            <a:ext cx="844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depth</a:t>
            </a:r>
            <a:endParaRPr b="0" lang="it-IT" sz="1800" spc="-1" strike="noStrike">
              <a:latin typeface="Arial"/>
            </a:endParaRPr>
          </a:p>
        </p:txBody>
      </p:sp>
      <p:sp>
        <p:nvSpPr>
          <p:cNvPr id="577" name="CustomShape 19"/>
          <p:cNvSpPr/>
          <p:nvPr/>
        </p:nvSpPr>
        <p:spPr>
          <a:xfrm>
            <a:off x="6145200" y="6298200"/>
            <a:ext cx="370008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100" spc="-1" strike="noStrike">
                <a:solidFill>
                  <a:srgbClr val="000000"/>
                </a:solidFill>
                <a:latin typeface="Calibri"/>
              </a:rPr>
              <a:t>Depth – dose distribution with range uncertainties</a:t>
            </a:r>
            <a:endParaRPr b="0" lang="it-IT" sz="1100" spc="-1" strike="noStrike">
              <a:latin typeface="Arial"/>
            </a:endParaRPr>
          </a:p>
        </p:txBody>
      </p:sp>
      <p:sp>
        <p:nvSpPr>
          <p:cNvPr id="578" name="CustomShape 20"/>
          <p:cNvSpPr/>
          <p:nvPr/>
        </p:nvSpPr>
        <p:spPr>
          <a:xfrm>
            <a:off x="203040" y="3494520"/>
            <a:ext cx="723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dose</a:t>
            </a:r>
            <a:endParaRPr b="0" lang="it-IT" sz="1800" spc="-1" strike="noStrike">
              <a:latin typeface="Arial"/>
            </a:endParaRPr>
          </a:p>
        </p:txBody>
      </p:sp>
      <p:sp>
        <p:nvSpPr>
          <p:cNvPr id="579" name="CustomShape 21"/>
          <p:cNvSpPr/>
          <p:nvPr/>
        </p:nvSpPr>
        <p:spPr>
          <a:xfrm>
            <a:off x="4179240" y="5793120"/>
            <a:ext cx="844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depth</a:t>
            </a:r>
            <a:endParaRPr b="0" lang="it-IT" sz="1800" spc="-1" strike="noStrike">
              <a:latin typeface="Arial"/>
            </a:endParaRPr>
          </a:p>
        </p:txBody>
      </p:sp>
      <p:sp>
        <p:nvSpPr>
          <p:cNvPr id="580" name="CustomShape 22"/>
          <p:cNvSpPr/>
          <p:nvPr/>
        </p:nvSpPr>
        <p:spPr>
          <a:xfrm>
            <a:off x="291960" y="3926520"/>
            <a:ext cx="612360" cy="7383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581" name="CustomShape 23"/>
          <p:cNvSpPr/>
          <p:nvPr/>
        </p:nvSpPr>
        <p:spPr>
          <a:xfrm>
            <a:off x="4817160" y="3278520"/>
            <a:ext cx="1702080" cy="5770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it-IT" sz="1600" spc="-1" strike="noStrike">
                <a:solidFill>
                  <a:srgbClr val="ff0000"/>
                </a:solidFill>
                <a:latin typeface="Calibri"/>
              </a:rPr>
              <a:t>+ range</a:t>
            </a:r>
            <a:endParaRPr b="0" lang="it-IT" sz="1600" spc="-1" strike="noStrike">
              <a:latin typeface="Arial"/>
            </a:endParaRPr>
          </a:p>
          <a:p>
            <a:pPr algn="ctr">
              <a:lnSpc>
                <a:spcPct val="100000"/>
              </a:lnSpc>
            </a:pPr>
            <a:r>
              <a:rPr b="1" lang="it-IT" sz="1600" spc="-1" strike="noStrike">
                <a:solidFill>
                  <a:srgbClr val="ff0000"/>
                </a:solidFill>
                <a:latin typeface="Calibri"/>
              </a:rPr>
              <a:t>uncertainties</a:t>
            </a:r>
            <a:endParaRPr b="0" lang="it-IT" sz="1600" spc="-1" strike="noStrike">
              <a:latin typeface="Arial"/>
            </a:endParaRPr>
          </a:p>
        </p:txBody>
      </p:sp>
      <p:sp>
        <p:nvSpPr>
          <p:cNvPr id="582" name="Line 24"/>
          <p:cNvSpPr/>
          <p:nvPr/>
        </p:nvSpPr>
        <p:spPr>
          <a:xfrm>
            <a:off x="3965760" y="5070240"/>
            <a:ext cx="551160" cy="247680"/>
          </a:xfrm>
          <a:prstGeom prst="line">
            <a:avLst/>
          </a:prstGeom>
          <a:ln>
            <a:prstDash val="sysDot"/>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83" name="Group 1"/>
          <p:cNvGrpSpPr/>
          <p:nvPr/>
        </p:nvGrpSpPr>
        <p:grpSpPr>
          <a:xfrm>
            <a:off x="0" y="6535080"/>
            <a:ext cx="12191760" cy="331560"/>
            <a:chOff x="0" y="6535080"/>
            <a:chExt cx="12191760" cy="331560"/>
          </a:xfrm>
        </p:grpSpPr>
        <p:sp>
          <p:nvSpPr>
            <p:cNvPr id="584"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585"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586" name="TextShape 4"/>
          <p:cNvSpPr txBox="1"/>
          <p:nvPr/>
        </p:nvSpPr>
        <p:spPr>
          <a:xfrm>
            <a:off x="2645640" y="-65520"/>
            <a:ext cx="690012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An example: prostate cancer</a:t>
            </a:r>
            <a:endParaRPr b="0" lang="it-IT" sz="6000" spc="-1" strike="noStrike">
              <a:solidFill>
                <a:srgbClr val="000000"/>
              </a:solidFill>
              <a:latin typeface="Calibri"/>
            </a:endParaRPr>
          </a:p>
        </p:txBody>
      </p:sp>
      <p:sp>
        <p:nvSpPr>
          <p:cNvPr id="587"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D36ED683-6AE6-4927-9388-235EB31A9413}" type="slidenum">
              <a:rPr b="0" lang="it-IT" sz="1200" spc="-1" strike="noStrike">
                <a:solidFill>
                  <a:srgbClr val="ffffff"/>
                </a:solidFill>
                <a:latin typeface="Calibri"/>
              </a:rPr>
              <a:t>&lt;numero&gt;</a:t>
            </a:fld>
            <a:endParaRPr b="0" lang="it-IT" sz="1200" spc="-1" strike="noStrike">
              <a:latin typeface="Arial"/>
            </a:endParaRPr>
          </a:p>
        </p:txBody>
      </p:sp>
      <p:pic>
        <p:nvPicPr>
          <p:cNvPr id="588" name="Immagine 41" descr=""/>
          <p:cNvPicPr/>
          <p:nvPr/>
        </p:nvPicPr>
        <p:blipFill>
          <a:blip r:embed="rId1"/>
          <a:srcRect l="0" t="0" r="0" b="49947"/>
          <a:stretch/>
        </p:blipFill>
        <p:spPr>
          <a:xfrm>
            <a:off x="902160" y="929160"/>
            <a:ext cx="3486600" cy="2322720"/>
          </a:xfrm>
          <a:prstGeom prst="rect">
            <a:avLst/>
          </a:prstGeom>
          <a:ln w="19080">
            <a:solidFill>
              <a:schemeClr val="accent6">
                <a:lumMod val="40000"/>
                <a:lumOff val="60000"/>
              </a:schemeClr>
            </a:solidFill>
            <a:round/>
          </a:ln>
        </p:spPr>
      </p:pic>
      <p:pic>
        <p:nvPicPr>
          <p:cNvPr id="589" name="Immagine 15" descr=""/>
          <p:cNvPicPr/>
          <p:nvPr/>
        </p:nvPicPr>
        <p:blipFill>
          <a:blip r:embed="rId2"/>
          <a:srcRect l="0" t="50041" r="0" b="0"/>
          <a:stretch/>
        </p:blipFill>
        <p:spPr>
          <a:xfrm>
            <a:off x="5668200" y="3781440"/>
            <a:ext cx="3396960" cy="2258640"/>
          </a:xfrm>
          <a:prstGeom prst="rect">
            <a:avLst/>
          </a:prstGeom>
          <a:ln w="19080">
            <a:solidFill>
              <a:schemeClr val="accent6">
                <a:lumMod val="40000"/>
                <a:lumOff val="60000"/>
              </a:schemeClr>
            </a:solidFill>
            <a:round/>
          </a:ln>
        </p:spPr>
      </p:pic>
      <p:pic>
        <p:nvPicPr>
          <p:cNvPr id="590" name="Immagine 6" descr=""/>
          <p:cNvPicPr/>
          <p:nvPr/>
        </p:nvPicPr>
        <p:blipFill>
          <a:blip r:embed="rId3"/>
          <a:stretch/>
        </p:blipFill>
        <p:spPr>
          <a:xfrm>
            <a:off x="5668200" y="1662840"/>
            <a:ext cx="3634560" cy="1195560"/>
          </a:xfrm>
          <a:prstGeom prst="rect">
            <a:avLst/>
          </a:prstGeom>
          <a:ln w="19080">
            <a:solidFill>
              <a:schemeClr val="accent6">
                <a:lumMod val="40000"/>
                <a:lumOff val="60000"/>
              </a:schemeClr>
            </a:solidFill>
            <a:round/>
          </a:ln>
        </p:spPr>
      </p:pic>
      <p:sp>
        <p:nvSpPr>
          <p:cNvPr id="591" name="CustomShape 6"/>
          <p:cNvSpPr/>
          <p:nvPr/>
        </p:nvSpPr>
        <p:spPr>
          <a:xfrm>
            <a:off x="4611240" y="831600"/>
            <a:ext cx="5490000" cy="820440"/>
          </a:xfrm>
          <a:prstGeom prst="rect">
            <a:avLst/>
          </a:prstGeom>
          <a:noFill/>
          <a:ln>
            <a:noFill/>
          </a:ln>
        </p:spPr>
        <p:style>
          <a:lnRef idx="0"/>
          <a:fillRef idx="0"/>
          <a:effectRef idx="0"/>
          <a:fontRef idx="minor"/>
        </p:style>
        <p:txBody>
          <a:bodyPr wrap="none" lIns="90000" rIns="90000" tIns="45000" bIns="45000">
            <a:spAutoFit/>
          </a:bodyPr>
          <a:p>
            <a:pPr marL="285840" indent="-285480">
              <a:lnSpc>
                <a:spcPct val="100000"/>
              </a:lnSpc>
              <a:buClr>
                <a:srgbClr val="000000"/>
              </a:buClr>
              <a:buFont typeface="Arial"/>
              <a:buChar char="•"/>
            </a:pPr>
            <a:r>
              <a:rPr b="0" lang="it-IT" sz="1600" spc="-1" strike="noStrike">
                <a:solidFill>
                  <a:srgbClr val="000000"/>
                </a:solidFill>
                <a:latin typeface="Calibri"/>
              </a:rPr>
              <a:t>Safety margins ~ 4 mm</a:t>
            </a:r>
            <a:endParaRPr b="0" lang="it-IT" sz="1600" spc="-1" strike="noStrike">
              <a:latin typeface="Arial"/>
            </a:endParaRPr>
          </a:p>
          <a:p>
            <a:pPr marL="285840" indent="-285480">
              <a:lnSpc>
                <a:spcPct val="100000"/>
              </a:lnSpc>
              <a:buClr>
                <a:srgbClr val="000000"/>
              </a:buClr>
              <a:buFont typeface="Wingdings" charset="2"/>
              <a:buChar char=""/>
            </a:pPr>
            <a:r>
              <a:rPr b="1" lang="it-IT" sz="1600" spc="-1" strike="noStrike">
                <a:solidFill>
                  <a:srgbClr val="000000"/>
                </a:solidFill>
                <a:latin typeface="Calibri"/>
              </a:rPr>
              <a:t>not possible to apply the optimal treatment</a:t>
            </a:r>
            <a:endParaRPr b="0" lang="it-IT" sz="1600" spc="-1" strike="noStrike">
              <a:latin typeface="Arial"/>
            </a:endParaRPr>
          </a:p>
          <a:p>
            <a:pPr lvl="1" marL="743040" indent="-285480">
              <a:lnSpc>
                <a:spcPct val="100000"/>
              </a:lnSpc>
              <a:buClr>
                <a:srgbClr val="000000"/>
              </a:buClr>
              <a:buFont typeface="Wingdings" charset="2"/>
              <a:buChar char=""/>
            </a:pPr>
            <a:r>
              <a:rPr b="1" lang="it-IT" sz="1600" spc="-1" strike="noStrike">
                <a:solidFill>
                  <a:srgbClr val="000000"/>
                </a:solidFill>
                <a:latin typeface="Calibri"/>
              </a:rPr>
              <a:t>Patched beams</a:t>
            </a:r>
            <a:endParaRPr b="0" lang="it-IT" sz="1600" spc="-1" strike="noStrike">
              <a:latin typeface="Arial"/>
            </a:endParaRPr>
          </a:p>
        </p:txBody>
      </p:sp>
      <p:sp>
        <p:nvSpPr>
          <p:cNvPr id="592" name="CustomShape 7"/>
          <p:cNvSpPr/>
          <p:nvPr/>
        </p:nvSpPr>
        <p:spPr>
          <a:xfrm>
            <a:off x="822600" y="3261960"/>
            <a:ext cx="292680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Planning treatment with conformal RT</a:t>
            </a:r>
            <a:endParaRPr b="0" lang="it-IT" sz="1100" spc="-1" strike="noStrike">
              <a:latin typeface="Arial"/>
            </a:endParaRPr>
          </a:p>
        </p:txBody>
      </p:sp>
      <p:sp>
        <p:nvSpPr>
          <p:cNvPr id="593" name="CustomShape 8"/>
          <p:cNvSpPr/>
          <p:nvPr/>
        </p:nvSpPr>
        <p:spPr>
          <a:xfrm>
            <a:off x="5613120" y="6153120"/>
            <a:ext cx="2926800" cy="4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Planning treatment with PT – Patched Beams</a:t>
            </a:r>
            <a:endParaRPr b="0" lang="it-IT" sz="1100" spc="-1" strike="noStrike">
              <a:latin typeface="Arial"/>
            </a:endParaRPr>
          </a:p>
        </p:txBody>
      </p:sp>
      <p:grpSp>
        <p:nvGrpSpPr>
          <p:cNvPr id="594" name="Group 9"/>
          <p:cNvGrpSpPr/>
          <p:nvPr/>
        </p:nvGrpSpPr>
        <p:grpSpPr>
          <a:xfrm>
            <a:off x="902160" y="3815640"/>
            <a:ext cx="3516840" cy="2313360"/>
            <a:chOff x="902160" y="3815640"/>
            <a:chExt cx="3516840" cy="2313360"/>
          </a:xfrm>
        </p:grpSpPr>
        <p:pic>
          <p:nvPicPr>
            <p:cNvPr id="595" name="Immagine 13" descr=""/>
            <p:cNvPicPr/>
            <p:nvPr/>
          </p:nvPicPr>
          <p:blipFill>
            <a:blip r:embed="rId4"/>
            <a:srcRect l="0" t="17623" r="0" b="3525"/>
            <a:stretch/>
          </p:blipFill>
          <p:spPr>
            <a:xfrm>
              <a:off x="1013040" y="3904560"/>
              <a:ext cx="3295440" cy="2185920"/>
            </a:xfrm>
            <a:prstGeom prst="rect">
              <a:avLst/>
            </a:prstGeom>
            <a:ln>
              <a:noFill/>
            </a:ln>
          </p:spPr>
        </p:pic>
        <p:sp>
          <p:nvSpPr>
            <p:cNvPr id="596" name="CustomShape 10"/>
            <p:cNvSpPr/>
            <p:nvPr/>
          </p:nvSpPr>
          <p:spPr>
            <a:xfrm>
              <a:off x="902160" y="3815640"/>
              <a:ext cx="3516840" cy="2313360"/>
            </a:xfrm>
            <a:prstGeom prst="rect">
              <a:avLst/>
            </a:prstGeom>
            <a:noFill/>
            <a:ln>
              <a:solidFill>
                <a:schemeClr val="accent6">
                  <a:lumMod val="40000"/>
                  <a:lumOff val="60000"/>
                </a:schemeClr>
              </a:solidFill>
              <a:round/>
            </a:ln>
          </p:spPr>
          <p:style>
            <a:lnRef idx="2">
              <a:schemeClr val="accent1">
                <a:shade val="50000"/>
              </a:schemeClr>
            </a:lnRef>
            <a:fillRef idx="1">
              <a:schemeClr val="accent1"/>
            </a:fillRef>
            <a:effectRef idx="0">
              <a:schemeClr val="accent1"/>
            </a:effectRef>
            <a:fontRef idx="minor"/>
          </p:style>
        </p:sp>
      </p:grpSp>
      <p:sp>
        <p:nvSpPr>
          <p:cNvPr id="597" name="CustomShape 11"/>
          <p:cNvSpPr/>
          <p:nvPr/>
        </p:nvSpPr>
        <p:spPr>
          <a:xfrm>
            <a:off x="847080" y="6180120"/>
            <a:ext cx="2926800" cy="4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Planning treatment with PT – One Beam</a:t>
            </a:r>
            <a:endParaRPr b="0" lang="it-IT" sz="1100" spc="-1" strike="noStrike">
              <a:latin typeface="Arial"/>
            </a:endParaRPr>
          </a:p>
        </p:txBody>
      </p:sp>
      <p:sp>
        <p:nvSpPr>
          <p:cNvPr id="598" name="CustomShape 12"/>
          <p:cNvSpPr/>
          <p:nvPr/>
        </p:nvSpPr>
        <p:spPr>
          <a:xfrm>
            <a:off x="2661120" y="5323680"/>
            <a:ext cx="879480" cy="365400"/>
          </a:xfrm>
          <a:prstGeom prst="ellipse">
            <a:avLst/>
          </a:prstGeom>
          <a:noFill/>
          <a:ln w="38160">
            <a:solidFill>
              <a:srgbClr val="ff0000"/>
            </a:solidFill>
            <a:round/>
          </a:ln>
        </p:spPr>
        <p:style>
          <a:lnRef idx="2">
            <a:schemeClr val="accent1">
              <a:shade val="50000"/>
            </a:schemeClr>
          </a:lnRef>
          <a:fillRef idx="1">
            <a:schemeClr val="accent1"/>
          </a:fillRef>
          <a:effectRef idx="0">
            <a:schemeClr val="accent1"/>
          </a:effectRef>
          <a:fontRef idx="minor"/>
        </p:style>
      </p:sp>
      <p:sp>
        <p:nvSpPr>
          <p:cNvPr id="599" name="CustomShape 13"/>
          <p:cNvSpPr/>
          <p:nvPr/>
        </p:nvSpPr>
        <p:spPr>
          <a:xfrm>
            <a:off x="5668200" y="2858760"/>
            <a:ext cx="292680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Example of Patched Beams application</a:t>
            </a:r>
            <a:endParaRPr b="0" lang="it-IT" sz="1100" spc="-1" strike="noStrike">
              <a:latin typeface="Arial"/>
            </a:endParaRPr>
          </a:p>
        </p:txBody>
      </p:sp>
      <p:sp>
        <p:nvSpPr>
          <p:cNvPr id="600" name="CustomShape 14"/>
          <p:cNvSpPr/>
          <p:nvPr/>
        </p:nvSpPr>
        <p:spPr>
          <a:xfrm>
            <a:off x="9314280" y="2837160"/>
            <a:ext cx="3074400" cy="820440"/>
          </a:xfrm>
          <a:prstGeom prst="rect">
            <a:avLst/>
          </a:prstGeom>
          <a:noFill/>
          <a:ln>
            <a:noFill/>
          </a:ln>
        </p:spPr>
        <p:style>
          <a:lnRef idx="0"/>
          <a:fillRef idx="0"/>
          <a:effectRef idx="0"/>
          <a:fontRef idx="minor"/>
        </p:style>
        <p:txBody>
          <a:bodyPr wrap="none" lIns="90000" rIns="90000" tIns="45000" bIns="45000">
            <a:spAutoFit/>
          </a:bodyPr>
          <a:p>
            <a:pPr marL="285840" indent="-285480">
              <a:lnSpc>
                <a:spcPct val="100000"/>
              </a:lnSpc>
              <a:buClr>
                <a:srgbClr val="ff0000"/>
              </a:buClr>
              <a:buFont typeface="Wingdings" charset="2"/>
              <a:buChar char=""/>
            </a:pPr>
            <a:r>
              <a:rPr b="1" i="1" lang="it-IT" sz="1600" spc="-1" strike="noStrike">
                <a:solidFill>
                  <a:srgbClr val="ff0000"/>
                </a:solidFill>
                <a:latin typeface="Calibri"/>
              </a:rPr>
              <a:t>Every mm is important</a:t>
            </a:r>
            <a:endParaRPr b="0" lang="it-IT" sz="1600" spc="-1" strike="noStrike">
              <a:latin typeface="Arial"/>
            </a:endParaRPr>
          </a:p>
          <a:p>
            <a:pPr marL="285840" indent="-285480">
              <a:lnSpc>
                <a:spcPct val="100000"/>
              </a:lnSpc>
              <a:buClr>
                <a:srgbClr val="ff0000"/>
              </a:buClr>
              <a:buFont typeface="Wingdings" charset="2"/>
              <a:buChar char=""/>
            </a:pPr>
            <a:r>
              <a:rPr b="1" i="1" lang="it-IT" sz="1600" spc="-1" strike="noStrike">
                <a:solidFill>
                  <a:srgbClr val="ff0000"/>
                </a:solidFill>
                <a:latin typeface="Calibri"/>
              </a:rPr>
              <a:t>Must know and</a:t>
            </a:r>
            <a:br/>
            <a:r>
              <a:rPr b="1" i="1" lang="it-IT" sz="1600" spc="-1" strike="noStrike">
                <a:solidFill>
                  <a:srgbClr val="ff0000"/>
                </a:solidFill>
                <a:latin typeface="Calibri"/>
              </a:rPr>
              <a:t>limit uncertainties</a:t>
            </a:r>
            <a:endParaRPr b="0" lang="it-IT" sz="1600" spc="-1" strike="noStrike">
              <a:latin typeface="Arial"/>
            </a:endParaRPr>
          </a:p>
        </p:txBody>
      </p:sp>
      <p:sp>
        <p:nvSpPr>
          <p:cNvPr id="601" name="CustomShape 15"/>
          <p:cNvSpPr/>
          <p:nvPr/>
        </p:nvSpPr>
        <p:spPr>
          <a:xfrm>
            <a:off x="4714200" y="4785480"/>
            <a:ext cx="544680" cy="36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02" name="CustomShape 16"/>
          <p:cNvSpPr/>
          <p:nvPr/>
        </p:nvSpPr>
        <p:spPr>
          <a:xfrm>
            <a:off x="4443120" y="3737880"/>
            <a:ext cx="1319760" cy="82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it-IT" sz="1200" spc="-1" strike="noStrike">
                <a:solidFill>
                  <a:srgbClr val="ff0000"/>
                </a:solidFill>
                <a:latin typeface="Calibri"/>
              </a:rPr>
              <a:t>Due to </a:t>
            </a:r>
            <a:endParaRPr b="0" lang="it-IT" sz="1200" spc="-1" strike="noStrike">
              <a:latin typeface="Arial"/>
            </a:endParaRPr>
          </a:p>
          <a:p>
            <a:pPr>
              <a:lnSpc>
                <a:spcPct val="100000"/>
              </a:lnSpc>
            </a:pPr>
            <a:r>
              <a:rPr b="1" i="1" lang="it-IT" sz="1200" spc="-1" strike="noStrike">
                <a:solidFill>
                  <a:srgbClr val="ff0000"/>
                </a:solidFill>
                <a:latin typeface="Calibri"/>
              </a:rPr>
              <a:t>too high </a:t>
            </a:r>
            <a:endParaRPr b="0" lang="it-IT" sz="1200" spc="-1" strike="noStrike">
              <a:latin typeface="Arial"/>
            </a:endParaRPr>
          </a:p>
          <a:p>
            <a:pPr>
              <a:lnSpc>
                <a:spcPct val="100000"/>
              </a:lnSpc>
            </a:pPr>
            <a:r>
              <a:rPr b="1" i="1" lang="it-IT" sz="1200" spc="-1" strike="noStrike">
                <a:solidFill>
                  <a:srgbClr val="ff0000"/>
                </a:solidFill>
                <a:latin typeface="Calibri"/>
              </a:rPr>
              <a:t>range </a:t>
            </a:r>
            <a:endParaRPr b="0" lang="it-IT" sz="1200" spc="-1" strike="noStrike">
              <a:latin typeface="Arial"/>
            </a:endParaRPr>
          </a:p>
          <a:p>
            <a:pPr>
              <a:lnSpc>
                <a:spcPct val="100000"/>
              </a:lnSpc>
            </a:pPr>
            <a:r>
              <a:rPr b="1" i="1" lang="it-IT" sz="1200" spc="-1" strike="noStrike">
                <a:solidFill>
                  <a:srgbClr val="ff0000"/>
                </a:solidFill>
                <a:latin typeface="Calibri"/>
              </a:rPr>
              <a:t>uncertainties</a:t>
            </a:r>
            <a:endParaRPr b="0" lang="it-IT" sz="1200" spc="-1" strike="noStrike">
              <a:latin typeface="Arial"/>
            </a:endParaRPr>
          </a:p>
        </p:txBody>
      </p:sp>
      <p:pic>
        <p:nvPicPr>
          <p:cNvPr id="603" name="Picture 2" descr=""/>
          <p:cNvPicPr/>
          <p:nvPr/>
        </p:nvPicPr>
        <p:blipFill>
          <a:blip r:embed="rId5"/>
          <a:srcRect l="60594" t="9966" r="0" b="8896"/>
          <a:stretch/>
        </p:blipFill>
        <p:spPr>
          <a:xfrm>
            <a:off x="9283320" y="4023360"/>
            <a:ext cx="2626920" cy="1673280"/>
          </a:xfrm>
          <a:prstGeom prst="rect">
            <a:avLst/>
          </a:prstGeom>
          <a:ln w="12600">
            <a:solidFill>
              <a:schemeClr val="accent6">
                <a:lumMod val="40000"/>
                <a:lumOff val="60000"/>
              </a:schemeClr>
            </a:solidFill>
            <a:round/>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04" name="Group 1"/>
          <p:cNvGrpSpPr/>
          <p:nvPr/>
        </p:nvGrpSpPr>
        <p:grpSpPr>
          <a:xfrm>
            <a:off x="0" y="6535080"/>
            <a:ext cx="12191760" cy="331560"/>
            <a:chOff x="0" y="6535080"/>
            <a:chExt cx="12191760" cy="331560"/>
          </a:xfrm>
        </p:grpSpPr>
        <p:sp>
          <p:nvSpPr>
            <p:cNvPr id="605"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606"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607" name="TextShape 4"/>
          <p:cNvSpPr txBox="1"/>
          <p:nvPr/>
        </p:nvSpPr>
        <p:spPr>
          <a:xfrm>
            <a:off x="3451320" y="-61560"/>
            <a:ext cx="528912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Sources of uncertainties</a:t>
            </a:r>
            <a:endParaRPr b="0" lang="it-IT" sz="6000" spc="-1" strike="noStrike">
              <a:solidFill>
                <a:srgbClr val="000000"/>
              </a:solidFill>
              <a:latin typeface="Calibri"/>
            </a:endParaRPr>
          </a:p>
        </p:txBody>
      </p:sp>
      <p:sp>
        <p:nvSpPr>
          <p:cNvPr id="608"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26288E16-AEA1-4DE6-830A-B31FA59EB9AA}" type="slidenum">
              <a:rPr b="0" lang="it-IT" sz="1200" spc="-1" strike="noStrike">
                <a:solidFill>
                  <a:srgbClr val="ffffff"/>
                </a:solidFill>
                <a:latin typeface="Calibri"/>
              </a:rPr>
              <a:t>&lt;numero&gt;</a:t>
            </a:fld>
            <a:endParaRPr b="0" lang="it-IT" sz="1200" spc="-1" strike="noStrike">
              <a:latin typeface="Arial"/>
            </a:endParaRPr>
          </a:p>
        </p:txBody>
      </p:sp>
      <p:sp>
        <p:nvSpPr>
          <p:cNvPr id="609" name="CustomShape 6"/>
          <p:cNvSpPr/>
          <p:nvPr/>
        </p:nvSpPr>
        <p:spPr>
          <a:xfrm>
            <a:off x="6630840" y="6085080"/>
            <a:ext cx="148860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100" spc="-1" strike="noStrike">
                <a:solidFill>
                  <a:srgbClr val="000000"/>
                </a:solidFill>
                <a:latin typeface="Calibri"/>
              </a:rPr>
              <a:t>Multiple scattering</a:t>
            </a:r>
            <a:endParaRPr b="0" lang="it-IT" sz="1100" spc="-1" strike="noStrike">
              <a:latin typeface="Arial"/>
            </a:endParaRPr>
          </a:p>
        </p:txBody>
      </p:sp>
      <p:sp>
        <p:nvSpPr>
          <p:cNvPr id="610" name="CustomShape 7"/>
          <p:cNvSpPr/>
          <p:nvPr/>
        </p:nvSpPr>
        <p:spPr>
          <a:xfrm>
            <a:off x="49680" y="1226880"/>
            <a:ext cx="4321080" cy="1218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it-IT" sz="1800" spc="-1" strike="noStrike">
                <a:solidFill>
                  <a:srgbClr val="ff0000"/>
                </a:solidFill>
                <a:latin typeface="Calibri"/>
              </a:rPr>
              <a:t>Physics</a:t>
            </a:r>
            <a:r>
              <a:rPr b="1" i="1" lang="it-IT" sz="2000" spc="-1" strike="noStrike">
                <a:solidFill>
                  <a:srgbClr val="ff0000"/>
                </a:solidFill>
                <a:latin typeface="Calibri"/>
              </a:rPr>
              <a:t> related</a:t>
            </a:r>
            <a:r>
              <a:rPr b="1" i="1" lang="it-IT" sz="1800" spc="-1" strike="noStrike">
                <a:solidFill>
                  <a:srgbClr val="ff0000"/>
                </a:solidFill>
                <a:latin typeface="Calibri"/>
              </a:rPr>
              <a:t>:</a:t>
            </a: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Calibri"/>
              </a:rPr>
              <a:t>Range straggling</a:t>
            </a: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Calibri"/>
              </a:rPr>
              <a:t>Formation of clinical proton beam</a:t>
            </a:r>
            <a:endParaRPr b="0" lang="it-IT" sz="1800" spc="-1" strike="noStrike">
              <a:latin typeface="Arial"/>
            </a:endParaRPr>
          </a:p>
          <a:p>
            <a:pPr>
              <a:lnSpc>
                <a:spcPct val="100000"/>
              </a:lnSpc>
            </a:pPr>
            <a:r>
              <a:rPr b="0" i="1" lang="it-IT" sz="1800" spc="-1" strike="noStrike">
                <a:solidFill>
                  <a:srgbClr val="000000"/>
                </a:solidFill>
                <a:latin typeface="Calibri"/>
              </a:rPr>
              <a:t>(random uncertainties)</a:t>
            </a:r>
            <a:endParaRPr b="0" lang="it-IT" sz="1800" spc="-1" strike="noStrike">
              <a:latin typeface="Arial"/>
            </a:endParaRPr>
          </a:p>
        </p:txBody>
      </p:sp>
      <p:pic>
        <p:nvPicPr>
          <p:cNvPr id="611" name="Picture 2" descr="Multiple Coulomb Scattering | full overview"/>
          <p:cNvPicPr/>
          <p:nvPr/>
        </p:nvPicPr>
        <p:blipFill>
          <a:blip r:embed="rId1"/>
          <a:stretch/>
        </p:blipFill>
        <p:spPr>
          <a:xfrm>
            <a:off x="6744240" y="3924720"/>
            <a:ext cx="4545360" cy="1990080"/>
          </a:xfrm>
          <a:prstGeom prst="rect">
            <a:avLst/>
          </a:prstGeom>
          <a:ln>
            <a:solidFill>
              <a:schemeClr val="accent6">
                <a:lumMod val="60000"/>
                <a:lumOff val="40000"/>
              </a:schemeClr>
            </a:solidFill>
          </a:ln>
        </p:spPr>
      </p:pic>
      <p:pic>
        <p:nvPicPr>
          <p:cNvPr id="612" name="Picture 4" descr="Interaction of Radiation with Matter | Radiology Key"/>
          <p:cNvPicPr/>
          <p:nvPr/>
        </p:nvPicPr>
        <p:blipFill>
          <a:blip r:embed="rId2"/>
          <a:stretch/>
        </p:blipFill>
        <p:spPr>
          <a:xfrm>
            <a:off x="512280" y="2730960"/>
            <a:ext cx="4406760" cy="2226960"/>
          </a:xfrm>
          <a:prstGeom prst="rect">
            <a:avLst/>
          </a:prstGeom>
          <a:ln>
            <a:solidFill>
              <a:schemeClr val="accent6">
                <a:lumMod val="60000"/>
                <a:lumOff val="40000"/>
              </a:schemeClr>
            </a:solidFill>
          </a:ln>
        </p:spPr>
      </p:pic>
      <p:sp>
        <p:nvSpPr>
          <p:cNvPr id="613" name="CustomShape 8"/>
          <p:cNvSpPr/>
          <p:nvPr/>
        </p:nvSpPr>
        <p:spPr>
          <a:xfrm>
            <a:off x="402120" y="5009760"/>
            <a:ext cx="137124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100" spc="-1" strike="noStrike">
                <a:solidFill>
                  <a:srgbClr val="000000"/>
                </a:solidFill>
                <a:latin typeface="Calibri"/>
              </a:rPr>
              <a:t>Range straggling</a:t>
            </a:r>
            <a:endParaRPr b="0" lang="it-IT" sz="1100" spc="-1" strike="noStrike">
              <a:latin typeface="Arial"/>
            </a:endParaRPr>
          </a:p>
        </p:txBody>
      </p:sp>
      <p:pic>
        <p:nvPicPr>
          <p:cNvPr id="614" name="Picture 6" descr="The Era of Ion Beams. Evolution in Technology and Clinical Application of  Charged Particle Therapy. - ppt download"/>
          <p:cNvPicPr/>
          <p:nvPr/>
        </p:nvPicPr>
        <p:blipFill>
          <a:blip r:embed="rId3"/>
          <a:srcRect l="8089" t="17890" r="7605" b="35749"/>
          <a:stretch/>
        </p:blipFill>
        <p:spPr>
          <a:xfrm>
            <a:off x="6744240" y="1097280"/>
            <a:ext cx="4247280" cy="1751400"/>
          </a:xfrm>
          <a:prstGeom prst="rect">
            <a:avLst/>
          </a:prstGeom>
          <a:ln>
            <a:solidFill>
              <a:schemeClr val="accent6">
                <a:lumMod val="20000"/>
                <a:lumOff val="80000"/>
              </a:schemeClr>
            </a:solidFill>
          </a:ln>
        </p:spPr>
      </p:pic>
      <p:sp>
        <p:nvSpPr>
          <p:cNvPr id="615" name="CustomShape 9"/>
          <p:cNvSpPr/>
          <p:nvPr/>
        </p:nvSpPr>
        <p:spPr>
          <a:xfrm rot="16200000">
            <a:off x="8327880" y="2192040"/>
            <a:ext cx="671040" cy="2094480"/>
          </a:xfrm>
          <a:prstGeom prst="leftBrace">
            <a:avLst>
              <a:gd name="adj1" fmla="val 8333"/>
              <a:gd name="adj2" fmla="val 50000"/>
            </a:avLst>
          </a:prstGeom>
          <a:noFill/>
          <a:ln w="28440">
            <a:solidFill>
              <a:schemeClr val="accent6">
                <a:lumMod val="75000"/>
              </a:schemeClr>
            </a:solidFill>
            <a:round/>
          </a:ln>
        </p:spPr>
        <p:style>
          <a:lnRef idx="1">
            <a:schemeClr val="accent1"/>
          </a:lnRef>
          <a:fillRef idx="0">
            <a:schemeClr val="accent1"/>
          </a:fillRef>
          <a:effectRef idx="0">
            <a:schemeClr val="accent1"/>
          </a:effectRef>
          <a:fontRef idx="minor"/>
        </p:style>
      </p:sp>
      <p:sp>
        <p:nvSpPr>
          <p:cNvPr id="616" name="CustomShape 10"/>
          <p:cNvSpPr/>
          <p:nvPr/>
        </p:nvSpPr>
        <p:spPr>
          <a:xfrm>
            <a:off x="6477840" y="3574800"/>
            <a:ext cx="492984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it-IT" sz="1600" spc="-1" strike="noStrike">
                <a:solidFill>
                  <a:srgbClr val="000000"/>
                </a:solidFill>
                <a:latin typeface="Calibri"/>
              </a:rPr>
              <a:t>Multiple scattering of the beam with absorbers</a:t>
            </a:r>
            <a:endParaRPr b="0" lang="it-IT" sz="16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17" name="Group 1"/>
          <p:cNvGrpSpPr/>
          <p:nvPr/>
        </p:nvGrpSpPr>
        <p:grpSpPr>
          <a:xfrm>
            <a:off x="0" y="6535080"/>
            <a:ext cx="12191760" cy="331560"/>
            <a:chOff x="0" y="6535080"/>
            <a:chExt cx="12191760" cy="331560"/>
          </a:xfrm>
        </p:grpSpPr>
        <p:sp>
          <p:nvSpPr>
            <p:cNvPr id="618"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619"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620" name="TextShape 4"/>
          <p:cNvSpPr txBox="1"/>
          <p:nvPr/>
        </p:nvSpPr>
        <p:spPr>
          <a:xfrm>
            <a:off x="3451320" y="-61560"/>
            <a:ext cx="528912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Sources of uncertainties</a:t>
            </a:r>
            <a:endParaRPr b="0" lang="it-IT" sz="6000" spc="-1" strike="noStrike">
              <a:solidFill>
                <a:srgbClr val="000000"/>
              </a:solidFill>
              <a:latin typeface="Calibri"/>
            </a:endParaRPr>
          </a:p>
        </p:txBody>
      </p:sp>
      <p:sp>
        <p:nvSpPr>
          <p:cNvPr id="621"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D5E466F3-FE9F-480F-AF02-5867C6B8D1C7}" type="slidenum">
              <a:rPr b="0" lang="it-IT" sz="1200" spc="-1" strike="noStrike">
                <a:solidFill>
                  <a:srgbClr val="ffffff"/>
                </a:solidFill>
                <a:latin typeface="Calibri"/>
              </a:rPr>
              <a:t>&lt;numero&gt;</a:t>
            </a:fld>
            <a:endParaRPr b="0" lang="it-IT" sz="1200" spc="-1" strike="noStrike">
              <a:latin typeface="Arial"/>
            </a:endParaRPr>
          </a:p>
        </p:txBody>
      </p:sp>
      <p:sp>
        <p:nvSpPr>
          <p:cNvPr id="622" name="CustomShape 6"/>
          <p:cNvSpPr/>
          <p:nvPr/>
        </p:nvSpPr>
        <p:spPr>
          <a:xfrm>
            <a:off x="4884120" y="5583240"/>
            <a:ext cx="427752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100" spc="-1" strike="noStrike">
                <a:solidFill>
                  <a:srgbClr val="000000"/>
                </a:solidFill>
                <a:latin typeface="Calibri"/>
              </a:rPr>
              <a:t>CT of face layer, presence of metal implants in the mouth </a:t>
            </a:r>
            <a:endParaRPr b="0" lang="it-IT" sz="1100" spc="-1" strike="noStrike">
              <a:latin typeface="Arial"/>
            </a:endParaRPr>
          </a:p>
        </p:txBody>
      </p:sp>
      <p:sp>
        <p:nvSpPr>
          <p:cNvPr id="623" name="CustomShape 7"/>
          <p:cNvSpPr/>
          <p:nvPr/>
        </p:nvSpPr>
        <p:spPr>
          <a:xfrm>
            <a:off x="100440" y="1226880"/>
            <a:ext cx="3537720" cy="1218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it-IT" sz="1800" spc="-1" strike="noStrike">
                <a:solidFill>
                  <a:srgbClr val="ff0000"/>
                </a:solidFill>
                <a:latin typeface="Calibri"/>
              </a:rPr>
              <a:t>CT</a:t>
            </a:r>
            <a:r>
              <a:rPr b="1" i="1" lang="it-IT" sz="2000" spc="-1" strike="noStrike">
                <a:solidFill>
                  <a:srgbClr val="ff0000"/>
                </a:solidFill>
                <a:latin typeface="Calibri"/>
              </a:rPr>
              <a:t> related</a:t>
            </a:r>
            <a:r>
              <a:rPr b="1" i="1" lang="it-IT" sz="1800" spc="-1" strike="noStrike">
                <a:solidFill>
                  <a:srgbClr val="ff0000"/>
                </a:solidFill>
                <a:latin typeface="Calibri"/>
              </a:rPr>
              <a:t>:</a:t>
            </a: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Calibri"/>
              </a:rPr>
              <a:t>Inaccurate Unit conversion</a:t>
            </a: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Calibri"/>
              </a:rPr>
              <a:t>Presence of artifacts</a:t>
            </a:r>
            <a:endParaRPr b="0" lang="it-IT" sz="1800" spc="-1" strike="noStrike">
              <a:latin typeface="Arial"/>
            </a:endParaRPr>
          </a:p>
          <a:p>
            <a:pPr>
              <a:lnSpc>
                <a:spcPct val="100000"/>
              </a:lnSpc>
            </a:pPr>
            <a:r>
              <a:rPr b="0" i="1" lang="it-IT" sz="1800" spc="-1" strike="noStrike">
                <a:solidFill>
                  <a:srgbClr val="000000"/>
                </a:solidFill>
                <a:latin typeface="Calibri"/>
              </a:rPr>
              <a:t>(systematic uncertainties)</a:t>
            </a:r>
            <a:endParaRPr b="0" lang="it-IT" sz="1800" spc="-1" strike="noStrike">
              <a:latin typeface="Arial"/>
            </a:endParaRPr>
          </a:p>
        </p:txBody>
      </p:sp>
      <p:sp>
        <p:nvSpPr>
          <p:cNvPr id="624" name="CustomShape 8"/>
          <p:cNvSpPr/>
          <p:nvPr/>
        </p:nvSpPr>
        <p:spPr>
          <a:xfrm>
            <a:off x="5041800" y="1241640"/>
            <a:ext cx="26913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Fundamental for the </a:t>
            </a:r>
            <a:endParaRPr b="0" lang="it-IT" sz="1800" spc="-1" strike="noStrike">
              <a:latin typeface="Arial"/>
            </a:endParaRPr>
          </a:p>
          <a:p>
            <a:pPr>
              <a:lnSpc>
                <a:spcPct val="100000"/>
              </a:lnSpc>
            </a:pPr>
            <a:r>
              <a:rPr b="1" i="1" lang="it-IT" sz="1800" spc="-1" strike="noStrike">
                <a:solidFill>
                  <a:srgbClr val="000000"/>
                </a:solidFill>
                <a:latin typeface="Calibri"/>
              </a:rPr>
              <a:t>treatment planning</a:t>
            </a:r>
            <a:endParaRPr b="0" lang="it-IT" sz="1800" spc="-1" strike="noStrike">
              <a:latin typeface="Arial"/>
            </a:endParaRPr>
          </a:p>
        </p:txBody>
      </p:sp>
      <p:pic>
        <p:nvPicPr>
          <p:cNvPr id="625" name="Picture 2" descr=""/>
          <p:cNvPicPr/>
          <p:nvPr/>
        </p:nvPicPr>
        <p:blipFill>
          <a:blip r:embed="rId1"/>
          <a:srcRect l="11438" t="26736" r="4882" b="17021"/>
          <a:stretch/>
        </p:blipFill>
        <p:spPr>
          <a:xfrm>
            <a:off x="5391000" y="2643480"/>
            <a:ext cx="5738760" cy="2892600"/>
          </a:xfrm>
          <a:prstGeom prst="rect">
            <a:avLst/>
          </a:prstGeom>
          <a:ln>
            <a:noFill/>
          </a:ln>
        </p:spPr>
      </p:pic>
      <p:pic>
        <p:nvPicPr>
          <p:cNvPr id="626" name="Picture 4" descr="Computed Tomography (CT) &lt;ul&gt;&lt;li&gt;Faithful reconstruction of patient’s anatomy &lt;/li&gt;&lt;/ul&gt;&lt;ul&gt;&lt;li&gt;Stacked 2D maps of linear ..."/>
          <p:cNvPicPr/>
          <p:nvPr/>
        </p:nvPicPr>
        <p:blipFill>
          <a:blip r:embed="rId2"/>
          <a:stretch/>
        </p:blipFill>
        <p:spPr>
          <a:xfrm>
            <a:off x="12655080" y="472680"/>
            <a:ext cx="6933960" cy="4619160"/>
          </a:xfrm>
          <a:prstGeom prst="rect">
            <a:avLst/>
          </a:prstGeom>
          <a:ln>
            <a:noFill/>
          </a:ln>
        </p:spPr>
      </p:pic>
      <p:pic>
        <p:nvPicPr>
          <p:cNvPr id="627" name="Picture 4" descr="Computed Tomography (CT) &lt;ul&gt;&lt;li&gt;Faithful reconstruction of patient’s anatomy &lt;/li&gt;&lt;/ul&gt;&lt;ul&gt;&lt;li&gt;Stacked 2D maps of linear ..."/>
          <p:cNvPicPr/>
          <p:nvPr/>
        </p:nvPicPr>
        <p:blipFill>
          <a:blip r:embed="rId3"/>
          <a:srcRect l="50851" t="26800" r="1916" b="7045"/>
          <a:stretch/>
        </p:blipFill>
        <p:spPr>
          <a:xfrm>
            <a:off x="602280" y="2737080"/>
            <a:ext cx="2899440" cy="2705760"/>
          </a:xfrm>
          <a:prstGeom prst="rect">
            <a:avLst/>
          </a:prstGeom>
          <a:ln>
            <a:noFill/>
          </a:ln>
        </p:spPr>
      </p:pic>
      <p:sp>
        <p:nvSpPr>
          <p:cNvPr id="628" name="CustomShape 9"/>
          <p:cNvSpPr/>
          <p:nvPr/>
        </p:nvSpPr>
        <p:spPr>
          <a:xfrm>
            <a:off x="344880" y="5536440"/>
            <a:ext cx="187884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100" spc="-1" strike="noStrike">
                <a:solidFill>
                  <a:srgbClr val="000000"/>
                </a:solidFill>
                <a:latin typeface="Calibri"/>
              </a:rPr>
              <a:t>Sketch of a CT  machine</a:t>
            </a:r>
            <a:endParaRPr b="0" lang="it-IT" sz="1100" spc="-1" strike="noStrike">
              <a:latin typeface="Arial"/>
            </a:endParaRPr>
          </a:p>
        </p:txBody>
      </p:sp>
      <p:sp>
        <p:nvSpPr>
          <p:cNvPr id="629" name="CustomShape 10"/>
          <p:cNvSpPr/>
          <p:nvPr/>
        </p:nvSpPr>
        <p:spPr>
          <a:xfrm>
            <a:off x="5305320" y="2532240"/>
            <a:ext cx="5910120" cy="3050640"/>
          </a:xfrm>
          <a:prstGeom prst="rect">
            <a:avLst/>
          </a:prstGeom>
          <a:noFill/>
          <a:ln>
            <a:solidFill>
              <a:schemeClr val="accent6">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630" name="CustomShape 11"/>
          <p:cNvSpPr/>
          <p:nvPr/>
        </p:nvSpPr>
        <p:spPr>
          <a:xfrm>
            <a:off x="495720" y="2643480"/>
            <a:ext cx="3115080" cy="2925720"/>
          </a:xfrm>
          <a:prstGeom prst="rect">
            <a:avLst/>
          </a:prstGeom>
          <a:noFill/>
          <a:ln>
            <a:solidFill>
              <a:schemeClr val="accent6">
                <a:lumMod val="40000"/>
                <a:lumOff val="60000"/>
              </a:schemeClr>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31" name="Group 1"/>
          <p:cNvGrpSpPr/>
          <p:nvPr/>
        </p:nvGrpSpPr>
        <p:grpSpPr>
          <a:xfrm>
            <a:off x="0" y="6535080"/>
            <a:ext cx="12191760" cy="331560"/>
            <a:chOff x="0" y="6535080"/>
            <a:chExt cx="12191760" cy="331560"/>
          </a:xfrm>
        </p:grpSpPr>
        <p:sp>
          <p:nvSpPr>
            <p:cNvPr id="632"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633"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634" name="TextShape 4"/>
          <p:cNvSpPr txBox="1"/>
          <p:nvPr/>
        </p:nvSpPr>
        <p:spPr>
          <a:xfrm>
            <a:off x="3451320" y="-61560"/>
            <a:ext cx="528912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Sources of uncertainties</a:t>
            </a:r>
            <a:endParaRPr b="0" lang="it-IT" sz="6000" spc="-1" strike="noStrike">
              <a:solidFill>
                <a:srgbClr val="000000"/>
              </a:solidFill>
              <a:latin typeface="Calibri"/>
            </a:endParaRPr>
          </a:p>
        </p:txBody>
      </p:sp>
      <p:sp>
        <p:nvSpPr>
          <p:cNvPr id="635"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DFFE1EC4-C01D-479A-828D-BEBBB229A656}" type="slidenum">
              <a:rPr b="0" lang="it-IT" sz="1200" spc="-1" strike="noStrike">
                <a:solidFill>
                  <a:srgbClr val="ffffff"/>
                </a:solidFill>
                <a:latin typeface="Calibri"/>
              </a:rPr>
              <a:t>&lt;numero&gt;</a:t>
            </a:fld>
            <a:endParaRPr b="0" lang="it-IT" sz="1200" spc="-1" strike="noStrike">
              <a:latin typeface="Arial"/>
            </a:endParaRPr>
          </a:p>
        </p:txBody>
      </p:sp>
      <p:sp>
        <p:nvSpPr>
          <p:cNvPr id="636" name="CustomShape 6"/>
          <p:cNvSpPr/>
          <p:nvPr/>
        </p:nvSpPr>
        <p:spPr>
          <a:xfrm>
            <a:off x="7599600" y="6076800"/>
            <a:ext cx="4684680" cy="425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100" spc="-1" strike="noStrike">
                <a:solidFill>
                  <a:srgbClr val="000000"/>
                </a:solidFill>
                <a:latin typeface="Calibri"/>
              </a:rPr>
              <a:t>CT of lung, at the beginning of the treatment and after 5 weeks:</a:t>
            </a:r>
            <a:endParaRPr b="0" lang="it-IT" sz="1100" spc="-1" strike="noStrike">
              <a:latin typeface="Arial"/>
            </a:endParaRPr>
          </a:p>
          <a:p>
            <a:pPr>
              <a:lnSpc>
                <a:spcPct val="100000"/>
              </a:lnSpc>
            </a:pPr>
            <a:r>
              <a:rPr b="0" i="1" lang="en-US" sz="1100" spc="-1" strike="noStrike">
                <a:solidFill>
                  <a:srgbClr val="000000"/>
                </a:solidFill>
                <a:latin typeface="Calibri"/>
              </a:rPr>
              <a:t>Tumor anatomy changes</a:t>
            </a:r>
            <a:endParaRPr b="0" lang="it-IT" sz="1100" spc="-1" strike="noStrike">
              <a:latin typeface="Arial"/>
            </a:endParaRPr>
          </a:p>
        </p:txBody>
      </p:sp>
      <p:sp>
        <p:nvSpPr>
          <p:cNvPr id="637" name="CustomShape 7"/>
          <p:cNvSpPr/>
          <p:nvPr/>
        </p:nvSpPr>
        <p:spPr>
          <a:xfrm>
            <a:off x="10800" y="786960"/>
            <a:ext cx="4143600" cy="1766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it-IT" sz="1800" spc="-1" strike="noStrike">
                <a:solidFill>
                  <a:srgbClr val="ff0000"/>
                </a:solidFill>
                <a:latin typeface="Calibri"/>
              </a:rPr>
              <a:t>Patient</a:t>
            </a:r>
            <a:r>
              <a:rPr b="1" i="1" lang="it-IT" sz="2000" spc="-1" strike="noStrike">
                <a:solidFill>
                  <a:srgbClr val="ff0000"/>
                </a:solidFill>
                <a:latin typeface="Calibri"/>
              </a:rPr>
              <a:t> related</a:t>
            </a:r>
            <a:r>
              <a:rPr b="1" i="1" lang="it-IT" sz="1800" spc="-1" strike="noStrike">
                <a:solidFill>
                  <a:srgbClr val="ff0000"/>
                </a:solidFill>
                <a:latin typeface="Calibri"/>
              </a:rPr>
              <a:t>:</a:t>
            </a: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Calibri"/>
              </a:rPr>
              <a:t>patient position</a:t>
            </a: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Calibri"/>
              </a:rPr>
              <a:t>density </a:t>
            </a:r>
            <a:r>
              <a:rPr b="1" lang="it-IT" sz="1800" spc="-1" strike="noStrike">
                <a:solidFill>
                  <a:srgbClr val="000000"/>
                </a:solidFill>
                <a:latin typeface="Calibri"/>
              </a:rPr>
              <a:t>dishomogeneities</a:t>
            </a: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Calibri"/>
              </a:rPr>
              <a:t>organ motions</a:t>
            </a:r>
            <a:endParaRPr b="0" lang="it-IT" sz="1800" spc="-1" strike="noStrike">
              <a:latin typeface="Arial"/>
            </a:endParaRPr>
          </a:p>
          <a:p>
            <a:pPr marL="285840" indent="-285480">
              <a:lnSpc>
                <a:spcPct val="100000"/>
              </a:lnSpc>
              <a:buClr>
                <a:srgbClr val="000000"/>
              </a:buClr>
              <a:buFont typeface="Arial"/>
              <a:buChar char="•"/>
            </a:pPr>
            <a:r>
              <a:rPr b="1" lang="it-IT" sz="1800" spc="-1" strike="noStrike">
                <a:solidFill>
                  <a:srgbClr val="000000"/>
                </a:solidFill>
                <a:latin typeface="Calibri"/>
              </a:rPr>
              <a:t>anatomy changes</a:t>
            </a:r>
            <a:endParaRPr b="0" lang="it-IT" sz="1800" spc="-1" strike="noStrike">
              <a:latin typeface="Arial"/>
            </a:endParaRPr>
          </a:p>
          <a:p>
            <a:pPr>
              <a:lnSpc>
                <a:spcPct val="100000"/>
              </a:lnSpc>
            </a:pPr>
            <a:r>
              <a:rPr b="0" i="1" lang="it-IT" sz="1800" spc="-1" strike="noStrike">
                <a:solidFill>
                  <a:srgbClr val="000000"/>
                </a:solidFill>
                <a:latin typeface="Calibri"/>
              </a:rPr>
              <a:t>(random/systematic uncertainties)</a:t>
            </a:r>
            <a:endParaRPr b="0" lang="it-IT" sz="1800" spc="-1" strike="noStrike">
              <a:latin typeface="Arial"/>
            </a:endParaRPr>
          </a:p>
        </p:txBody>
      </p:sp>
      <p:sp>
        <p:nvSpPr>
          <p:cNvPr id="638" name="CustomShape 8"/>
          <p:cNvSpPr/>
          <p:nvPr/>
        </p:nvSpPr>
        <p:spPr>
          <a:xfrm>
            <a:off x="-280440" y="6059160"/>
            <a:ext cx="7020720" cy="257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100" spc="-1" strike="noStrike">
                <a:solidFill>
                  <a:srgbClr val="000000"/>
                </a:solidFill>
                <a:latin typeface="Calibri"/>
              </a:rPr>
              <a:t>A proton beam in water crosses a material with higher density: this changes drastically the range</a:t>
            </a:r>
            <a:endParaRPr b="0" lang="it-IT" sz="1100" spc="-1" strike="noStrike">
              <a:latin typeface="Arial"/>
            </a:endParaRPr>
          </a:p>
        </p:txBody>
      </p:sp>
      <p:pic>
        <p:nvPicPr>
          <p:cNvPr id="639" name="Immagine 11" descr=""/>
          <p:cNvPicPr/>
          <p:nvPr/>
        </p:nvPicPr>
        <p:blipFill>
          <a:blip r:embed="rId1"/>
          <a:srcRect l="5866" t="12064" r="51856" b="4053"/>
          <a:stretch/>
        </p:blipFill>
        <p:spPr>
          <a:xfrm>
            <a:off x="8374320" y="925920"/>
            <a:ext cx="2464920" cy="2324880"/>
          </a:xfrm>
          <a:prstGeom prst="rect">
            <a:avLst/>
          </a:prstGeom>
          <a:ln>
            <a:noFill/>
          </a:ln>
        </p:spPr>
      </p:pic>
      <p:pic>
        <p:nvPicPr>
          <p:cNvPr id="640" name="Immagine 21" descr=""/>
          <p:cNvPicPr/>
          <p:nvPr/>
        </p:nvPicPr>
        <p:blipFill>
          <a:blip r:embed="rId2"/>
          <a:srcRect l="49606" t="11489" r="6338" b="5101"/>
          <a:stretch/>
        </p:blipFill>
        <p:spPr>
          <a:xfrm>
            <a:off x="8374320" y="3588840"/>
            <a:ext cx="2464920" cy="2218680"/>
          </a:xfrm>
          <a:prstGeom prst="rect">
            <a:avLst/>
          </a:prstGeom>
          <a:ln>
            <a:noFill/>
          </a:ln>
        </p:spPr>
      </p:pic>
      <p:sp>
        <p:nvSpPr>
          <p:cNvPr id="641" name="CustomShape 9"/>
          <p:cNvSpPr/>
          <p:nvPr/>
        </p:nvSpPr>
        <p:spPr>
          <a:xfrm>
            <a:off x="8270280" y="786960"/>
            <a:ext cx="2684880" cy="5144400"/>
          </a:xfrm>
          <a:prstGeom prst="rect">
            <a:avLst/>
          </a:prstGeom>
          <a:noFill/>
          <a:ln>
            <a:solidFill>
              <a:schemeClr val="accent6">
                <a:lumMod val="40000"/>
                <a:lumOff val="60000"/>
              </a:schemeClr>
            </a:solidFill>
            <a:round/>
          </a:ln>
        </p:spPr>
        <p:style>
          <a:lnRef idx="2">
            <a:schemeClr val="accent1">
              <a:shade val="50000"/>
            </a:schemeClr>
          </a:lnRef>
          <a:fillRef idx="1">
            <a:schemeClr val="accent1"/>
          </a:fillRef>
          <a:effectRef idx="0">
            <a:schemeClr val="accent1"/>
          </a:effectRef>
          <a:fontRef idx="minor"/>
        </p:style>
      </p:sp>
      <p:pic>
        <p:nvPicPr>
          <p:cNvPr id="642" name="Picture 10" descr=""/>
          <p:cNvPicPr/>
          <p:nvPr/>
        </p:nvPicPr>
        <p:blipFill>
          <a:blip r:embed="rId3"/>
          <a:srcRect l="4210" t="43415" r="73154" b="25460"/>
          <a:stretch/>
        </p:blipFill>
        <p:spPr>
          <a:xfrm>
            <a:off x="1441080" y="3551400"/>
            <a:ext cx="1569960" cy="1438200"/>
          </a:xfrm>
          <a:prstGeom prst="rect">
            <a:avLst/>
          </a:prstGeom>
          <a:ln>
            <a:noFill/>
          </a:ln>
        </p:spPr>
      </p:pic>
      <p:pic>
        <p:nvPicPr>
          <p:cNvPr id="643" name="Picture 10" descr=""/>
          <p:cNvPicPr/>
          <p:nvPr/>
        </p:nvPicPr>
        <p:blipFill>
          <a:blip r:embed="rId4"/>
          <a:srcRect l="35344" t="26847" r="6406" b="6507"/>
          <a:stretch/>
        </p:blipFill>
        <p:spPr>
          <a:xfrm>
            <a:off x="3348000" y="2783520"/>
            <a:ext cx="4039200" cy="3078360"/>
          </a:xfrm>
          <a:prstGeom prst="rect">
            <a:avLst/>
          </a:prstGeom>
          <a:ln>
            <a:noFill/>
          </a:ln>
        </p:spPr>
      </p:pic>
      <p:sp>
        <p:nvSpPr>
          <p:cNvPr id="644" name="CustomShape 10"/>
          <p:cNvSpPr/>
          <p:nvPr/>
        </p:nvSpPr>
        <p:spPr>
          <a:xfrm>
            <a:off x="509400" y="2701800"/>
            <a:ext cx="6979320" cy="3258000"/>
          </a:xfrm>
          <a:prstGeom prst="rect">
            <a:avLst/>
          </a:prstGeom>
          <a:noFill/>
          <a:ln>
            <a:solidFill>
              <a:schemeClr val="accent6">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645" name="CustomShape 11"/>
          <p:cNvSpPr/>
          <p:nvPr/>
        </p:nvSpPr>
        <p:spPr>
          <a:xfrm>
            <a:off x="902880" y="3891600"/>
            <a:ext cx="381600" cy="3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46" name="CustomShape 12"/>
          <p:cNvSpPr/>
          <p:nvPr/>
        </p:nvSpPr>
        <p:spPr>
          <a:xfrm>
            <a:off x="902880" y="4090320"/>
            <a:ext cx="381600" cy="3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47" name="CustomShape 13"/>
          <p:cNvSpPr/>
          <p:nvPr/>
        </p:nvSpPr>
        <p:spPr>
          <a:xfrm>
            <a:off x="902880" y="4287240"/>
            <a:ext cx="381600" cy="3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48" name="CustomShape 14"/>
          <p:cNvSpPr/>
          <p:nvPr/>
        </p:nvSpPr>
        <p:spPr>
          <a:xfrm>
            <a:off x="902880" y="4518720"/>
            <a:ext cx="381600" cy="3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49" name="CustomShape 15"/>
          <p:cNvSpPr/>
          <p:nvPr/>
        </p:nvSpPr>
        <p:spPr>
          <a:xfrm>
            <a:off x="812880" y="3374640"/>
            <a:ext cx="32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p</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50" name="Group 1"/>
          <p:cNvGrpSpPr/>
          <p:nvPr/>
        </p:nvGrpSpPr>
        <p:grpSpPr>
          <a:xfrm>
            <a:off x="0" y="6535080"/>
            <a:ext cx="12191760" cy="331560"/>
            <a:chOff x="0" y="6535080"/>
            <a:chExt cx="12191760" cy="331560"/>
          </a:xfrm>
        </p:grpSpPr>
        <p:sp>
          <p:nvSpPr>
            <p:cNvPr id="651"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652"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653" name="TextShape 4"/>
          <p:cNvSpPr txBox="1"/>
          <p:nvPr/>
        </p:nvSpPr>
        <p:spPr>
          <a:xfrm>
            <a:off x="2645640" y="-65520"/>
            <a:ext cx="690012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In vivo range verification</a:t>
            </a:r>
            <a:endParaRPr b="0" lang="it-IT" sz="6000" spc="-1" strike="noStrike">
              <a:solidFill>
                <a:srgbClr val="000000"/>
              </a:solidFill>
              <a:latin typeface="Calibri"/>
            </a:endParaRPr>
          </a:p>
        </p:txBody>
      </p:sp>
      <p:sp>
        <p:nvSpPr>
          <p:cNvPr id="654"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C139DD83-C8ED-4B63-AD92-1377AD8440BD}" type="slidenum">
              <a:rPr b="0" lang="it-IT" sz="1200" spc="-1" strike="noStrike">
                <a:solidFill>
                  <a:srgbClr val="ffffff"/>
                </a:solidFill>
                <a:latin typeface="Calibri"/>
              </a:rPr>
              <a:t>&lt;numero&gt;</a:t>
            </a:fld>
            <a:endParaRPr b="0" lang="it-IT" sz="1200" spc="-1" strike="noStrike">
              <a:latin typeface="Arial"/>
            </a:endParaRPr>
          </a:p>
        </p:txBody>
      </p:sp>
      <p:sp>
        <p:nvSpPr>
          <p:cNvPr id="655" name="CustomShape 6"/>
          <p:cNvSpPr/>
          <p:nvPr/>
        </p:nvSpPr>
        <p:spPr>
          <a:xfrm>
            <a:off x="2011680" y="2093040"/>
            <a:ext cx="7365600" cy="360"/>
          </a:xfrm>
          <a:custGeom>
            <a:avLst/>
            <a:gdLst/>
            <a:ahLst/>
            <a:rect l="l" t="t" r="r" b="b"/>
            <a:pathLst>
              <a:path w="21600" h="21600">
                <a:moveTo>
                  <a:pt x="0" y="0"/>
                </a:moveTo>
                <a:lnTo>
                  <a:pt x="21600" y="21600"/>
                </a:lnTo>
              </a:path>
            </a:pathLst>
          </a:custGeom>
          <a:noFill/>
          <a:ln w="5724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56" name="Line 7"/>
          <p:cNvSpPr/>
          <p:nvPr/>
        </p:nvSpPr>
        <p:spPr>
          <a:xfrm>
            <a:off x="3159720" y="1848960"/>
            <a:ext cx="0" cy="2437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657" name="Line 8"/>
          <p:cNvSpPr/>
          <p:nvPr/>
        </p:nvSpPr>
        <p:spPr>
          <a:xfrm>
            <a:off x="3240720" y="1848960"/>
            <a:ext cx="0" cy="2437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658" name="Line 9"/>
          <p:cNvSpPr/>
          <p:nvPr/>
        </p:nvSpPr>
        <p:spPr>
          <a:xfrm>
            <a:off x="4754880" y="1848960"/>
            <a:ext cx="0" cy="2437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659" name="Line 10"/>
          <p:cNvSpPr/>
          <p:nvPr/>
        </p:nvSpPr>
        <p:spPr>
          <a:xfrm>
            <a:off x="8331120" y="1848960"/>
            <a:ext cx="0" cy="2437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660" name="Line 11"/>
          <p:cNvSpPr/>
          <p:nvPr/>
        </p:nvSpPr>
        <p:spPr>
          <a:xfrm>
            <a:off x="2539800" y="1848960"/>
            <a:ext cx="0" cy="2437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661" name="CustomShape 12"/>
          <p:cNvSpPr/>
          <p:nvPr/>
        </p:nvSpPr>
        <p:spPr>
          <a:xfrm>
            <a:off x="3159720" y="1564560"/>
            <a:ext cx="360" cy="1926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2" name="CustomShape 13"/>
          <p:cNvSpPr/>
          <p:nvPr/>
        </p:nvSpPr>
        <p:spPr>
          <a:xfrm>
            <a:off x="3133800" y="1509840"/>
            <a:ext cx="10850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it-IT" sz="1200" spc="-1" strike="noStrike">
                <a:solidFill>
                  <a:srgbClr val="ff0000"/>
                </a:solidFill>
                <a:latin typeface="Calibri"/>
              </a:rPr>
              <a:t>irradiation</a:t>
            </a:r>
            <a:endParaRPr b="0" lang="it-IT" sz="1200" spc="-1" strike="noStrike">
              <a:latin typeface="Arial"/>
            </a:endParaRPr>
          </a:p>
        </p:txBody>
      </p:sp>
      <p:sp>
        <p:nvSpPr>
          <p:cNvPr id="663" name="CustomShape 14"/>
          <p:cNvSpPr/>
          <p:nvPr/>
        </p:nvSpPr>
        <p:spPr>
          <a:xfrm>
            <a:off x="9397440" y="1908360"/>
            <a:ext cx="6962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time</a:t>
            </a:r>
            <a:endParaRPr b="0" lang="it-IT" sz="1800" spc="-1" strike="noStrike">
              <a:latin typeface="Arial"/>
            </a:endParaRPr>
          </a:p>
        </p:txBody>
      </p:sp>
      <p:sp>
        <p:nvSpPr>
          <p:cNvPr id="664" name="Line 15"/>
          <p:cNvSpPr/>
          <p:nvPr/>
        </p:nvSpPr>
        <p:spPr>
          <a:xfrm>
            <a:off x="2539800" y="2277360"/>
            <a:ext cx="0" cy="3168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665" name="CustomShape 16"/>
          <p:cNvSpPr/>
          <p:nvPr/>
        </p:nvSpPr>
        <p:spPr>
          <a:xfrm>
            <a:off x="2198880" y="5532840"/>
            <a:ext cx="252972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600" spc="-1" strike="noStrike">
                <a:solidFill>
                  <a:srgbClr val="000000"/>
                </a:solidFill>
                <a:latin typeface="Calibri"/>
              </a:rPr>
              <a:t>Pre-treatment</a:t>
            </a:r>
            <a:br/>
            <a:r>
              <a:rPr b="0" i="1" lang="it-IT" sz="1600" spc="-1" strike="noStrike">
                <a:solidFill>
                  <a:srgbClr val="000000"/>
                </a:solidFill>
                <a:latin typeface="Calibri"/>
              </a:rPr>
              <a:t>Ion beams radiography</a:t>
            </a:r>
            <a:endParaRPr b="0" lang="it-IT" sz="1600" spc="-1" strike="noStrike">
              <a:latin typeface="Arial"/>
            </a:endParaRPr>
          </a:p>
        </p:txBody>
      </p:sp>
      <p:sp>
        <p:nvSpPr>
          <p:cNvPr id="666" name="Line 17"/>
          <p:cNvSpPr/>
          <p:nvPr/>
        </p:nvSpPr>
        <p:spPr>
          <a:xfrm>
            <a:off x="3159720" y="2277360"/>
            <a:ext cx="0" cy="12643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667" name="CustomShape 18"/>
          <p:cNvSpPr/>
          <p:nvPr/>
        </p:nvSpPr>
        <p:spPr>
          <a:xfrm>
            <a:off x="2746440" y="3545640"/>
            <a:ext cx="3052440" cy="15505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600" spc="-1" strike="noStrike">
                <a:solidFill>
                  <a:srgbClr val="000000"/>
                </a:solidFill>
                <a:latin typeface="Calibri"/>
              </a:rPr>
              <a:t>In - treatment</a:t>
            </a:r>
            <a:br/>
            <a:r>
              <a:rPr b="0" i="1" lang="it-IT" sz="1600" spc="-1" strike="noStrike">
                <a:solidFill>
                  <a:srgbClr val="000000"/>
                </a:solidFill>
                <a:latin typeface="Calibri"/>
              </a:rPr>
              <a:t>PET</a:t>
            </a:r>
            <a:endParaRPr b="0" lang="it-IT" sz="1600" spc="-1" strike="noStrike">
              <a:latin typeface="Arial"/>
            </a:endParaRPr>
          </a:p>
          <a:p>
            <a:pPr>
              <a:lnSpc>
                <a:spcPct val="100000"/>
              </a:lnSpc>
            </a:pPr>
            <a:r>
              <a:rPr b="0" i="1" lang="it-IT" sz="1600" spc="-1" strike="noStrike">
                <a:solidFill>
                  <a:srgbClr val="000000"/>
                </a:solidFill>
                <a:latin typeface="Calibri"/>
              </a:rPr>
              <a:t>Prompt gamma detection</a:t>
            </a:r>
            <a:endParaRPr b="0" lang="it-IT" sz="1600" spc="-1" strike="noStrike">
              <a:latin typeface="Arial"/>
            </a:endParaRPr>
          </a:p>
          <a:p>
            <a:pPr>
              <a:lnSpc>
                <a:spcPct val="100000"/>
              </a:lnSpc>
            </a:pPr>
            <a:r>
              <a:rPr b="0" i="1" lang="it-IT" sz="1600" spc="-1" strike="noStrike">
                <a:solidFill>
                  <a:srgbClr val="000000"/>
                </a:solidFill>
                <a:latin typeface="Calibri"/>
              </a:rPr>
              <a:t>Charged particles detection </a:t>
            </a:r>
            <a:endParaRPr b="0" lang="it-IT" sz="1600" spc="-1" strike="noStrike">
              <a:latin typeface="Arial"/>
            </a:endParaRPr>
          </a:p>
          <a:p>
            <a:pPr>
              <a:lnSpc>
                <a:spcPct val="100000"/>
              </a:lnSpc>
            </a:pPr>
            <a:endParaRPr b="0" lang="it-IT" sz="1600" spc="-1" strike="noStrike">
              <a:latin typeface="Arial"/>
            </a:endParaRPr>
          </a:p>
          <a:p>
            <a:pPr>
              <a:lnSpc>
                <a:spcPct val="100000"/>
              </a:lnSpc>
            </a:pPr>
            <a:r>
              <a:rPr b="0" i="1" lang="it-IT" sz="1600" spc="-1" strike="noStrike">
                <a:solidFill>
                  <a:srgbClr val="000000"/>
                </a:solidFill>
                <a:latin typeface="Calibri"/>
              </a:rPr>
              <a:t>Implantable dosimeters</a:t>
            </a:r>
            <a:endParaRPr b="0" lang="it-IT" sz="1600" spc="-1" strike="noStrike">
              <a:latin typeface="Arial"/>
            </a:endParaRPr>
          </a:p>
        </p:txBody>
      </p:sp>
      <p:sp>
        <p:nvSpPr>
          <p:cNvPr id="668" name="Line 19"/>
          <p:cNvSpPr/>
          <p:nvPr/>
        </p:nvSpPr>
        <p:spPr>
          <a:xfrm>
            <a:off x="4754880" y="2277360"/>
            <a:ext cx="0" cy="4539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669" name="CustomShape 20"/>
          <p:cNvSpPr/>
          <p:nvPr/>
        </p:nvSpPr>
        <p:spPr>
          <a:xfrm>
            <a:off x="4433400" y="2773800"/>
            <a:ext cx="232848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600" spc="-1" strike="noStrike">
                <a:solidFill>
                  <a:srgbClr val="000000"/>
                </a:solidFill>
                <a:latin typeface="Calibri"/>
              </a:rPr>
              <a:t>After treatment</a:t>
            </a:r>
            <a:br/>
            <a:r>
              <a:rPr b="0" i="1" lang="it-IT" sz="1600" spc="-1" strike="noStrike">
                <a:solidFill>
                  <a:srgbClr val="000000"/>
                </a:solidFill>
                <a:latin typeface="Calibri"/>
              </a:rPr>
              <a:t>In-room / Offline PET </a:t>
            </a:r>
            <a:endParaRPr b="0" lang="it-IT" sz="1600" spc="-1" strike="noStrike">
              <a:latin typeface="Arial"/>
            </a:endParaRPr>
          </a:p>
        </p:txBody>
      </p:sp>
      <p:sp>
        <p:nvSpPr>
          <p:cNvPr id="670" name="Line 21"/>
          <p:cNvSpPr/>
          <p:nvPr/>
        </p:nvSpPr>
        <p:spPr>
          <a:xfrm>
            <a:off x="8331120" y="2277360"/>
            <a:ext cx="0" cy="1076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671" name="CustomShape 22"/>
          <p:cNvSpPr/>
          <p:nvPr/>
        </p:nvSpPr>
        <p:spPr>
          <a:xfrm>
            <a:off x="7982640" y="2338560"/>
            <a:ext cx="172512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600" spc="-1" strike="noStrike">
                <a:solidFill>
                  <a:srgbClr val="000000"/>
                </a:solidFill>
                <a:latin typeface="Calibri"/>
              </a:rPr>
              <a:t>After therapy</a:t>
            </a:r>
            <a:br/>
            <a:r>
              <a:rPr b="0" i="1" lang="it-IT" sz="1600" spc="-1" strike="noStrike">
                <a:solidFill>
                  <a:srgbClr val="000000"/>
                </a:solidFill>
                <a:latin typeface="Calibri"/>
              </a:rPr>
              <a:t>MRI</a:t>
            </a:r>
            <a:endParaRPr b="0" lang="it-IT" sz="1600" spc="-1" strike="noStrike">
              <a:latin typeface="Arial"/>
            </a:endParaRPr>
          </a:p>
        </p:txBody>
      </p:sp>
      <p:sp>
        <p:nvSpPr>
          <p:cNvPr id="672" name="CustomShape 23"/>
          <p:cNvSpPr/>
          <p:nvPr/>
        </p:nvSpPr>
        <p:spPr>
          <a:xfrm>
            <a:off x="6586200" y="2783160"/>
            <a:ext cx="301680" cy="1981440"/>
          </a:xfrm>
          <a:prstGeom prst="rightBrace">
            <a:avLst>
              <a:gd name="adj1" fmla="val 8333"/>
              <a:gd name="adj2" fmla="val 50000"/>
            </a:avLst>
          </a:prstGeom>
          <a:noFill/>
          <a:ln w="38160">
            <a:solidFill>
              <a:srgbClr val="4a7ebb"/>
            </a:solidFill>
            <a:round/>
          </a:ln>
        </p:spPr>
        <p:style>
          <a:lnRef idx="1">
            <a:schemeClr val="accent1"/>
          </a:lnRef>
          <a:fillRef idx="0">
            <a:schemeClr val="accent1"/>
          </a:fillRef>
          <a:effectRef idx="0">
            <a:schemeClr val="accent1"/>
          </a:effectRef>
          <a:fontRef idx="minor"/>
        </p:style>
      </p:sp>
      <p:sp>
        <p:nvSpPr>
          <p:cNvPr id="673" name="CustomShape 24"/>
          <p:cNvSpPr/>
          <p:nvPr/>
        </p:nvSpPr>
        <p:spPr>
          <a:xfrm>
            <a:off x="7318440" y="3130920"/>
            <a:ext cx="4240080" cy="15505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it-IT" sz="18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MinionPro-Regular"/>
              </a:rPr>
              <a:t>On-time feed-back</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MinionPro-Regular"/>
              </a:rPr>
              <a:t>exploit the </a:t>
            </a:r>
            <a:r>
              <a:rPr b="1" lang="en-US" sz="1600" spc="-1" strike="noStrike">
                <a:solidFill>
                  <a:srgbClr val="000000"/>
                </a:solidFill>
                <a:latin typeface="MinionPro-Regular"/>
              </a:rPr>
              <a:t>treatment beam</a:t>
            </a:r>
            <a:endParaRPr b="0" lang="it-IT" sz="1600" spc="-1" strike="noStrike">
              <a:latin typeface="Arial"/>
            </a:endParaRPr>
          </a:p>
          <a:p>
            <a:pPr marL="285840" indent="-285480">
              <a:lnSpc>
                <a:spcPct val="100000"/>
              </a:lnSpc>
              <a:buClr>
                <a:srgbClr val="000000"/>
              </a:buClr>
              <a:buFont typeface="Arial"/>
              <a:buChar char="•"/>
            </a:pPr>
            <a:r>
              <a:rPr b="1" lang="en-US" sz="1600" spc="-1" strike="noStrike">
                <a:solidFill>
                  <a:srgbClr val="000000"/>
                </a:solidFill>
                <a:latin typeface="MinionPro-Regular"/>
              </a:rPr>
              <a:t>Clinical tests</a:t>
            </a:r>
            <a:endParaRPr b="0" lang="it-IT" sz="1600" spc="-1" strike="noStrike">
              <a:latin typeface="Arial"/>
            </a:endParaRPr>
          </a:p>
          <a:p>
            <a:pPr>
              <a:lnSpc>
                <a:spcPct val="100000"/>
              </a:lnSpc>
            </a:pPr>
            <a:br/>
            <a:endParaRPr b="0" lang="it-IT" sz="1600" spc="-1" strike="noStrike">
              <a:latin typeface="Arial"/>
            </a:endParaRPr>
          </a:p>
        </p:txBody>
      </p:sp>
      <p:pic>
        <p:nvPicPr>
          <p:cNvPr id="674" name="Immagine 56" descr=""/>
          <p:cNvPicPr/>
          <p:nvPr/>
        </p:nvPicPr>
        <p:blipFill>
          <a:blip r:embed="rId1"/>
          <a:stretch/>
        </p:blipFill>
        <p:spPr>
          <a:xfrm>
            <a:off x="12652920" y="1468080"/>
            <a:ext cx="5844600" cy="3596760"/>
          </a:xfrm>
          <a:prstGeom prst="rect">
            <a:avLst/>
          </a:prstGeom>
          <a:ln>
            <a:noFill/>
          </a:ln>
        </p:spPr>
      </p:pic>
      <p:sp>
        <p:nvSpPr>
          <p:cNvPr id="675" name="CustomShape 25"/>
          <p:cNvSpPr/>
          <p:nvPr/>
        </p:nvSpPr>
        <p:spPr>
          <a:xfrm>
            <a:off x="2513880" y="3370320"/>
            <a:ext cx="3280680" cy="1452240"/>
          </a:xfrm>
          <a:prstGeom prst="ellipse">
            <a:avLst/>
          </a:prstGeom>
          <a:noFill/>
          <a:ln w="572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676" name="CustomShape 26"/>
          <p:cNvSpPr/>
          <p:nvPr/>
        </p:nvSpPr>
        <p:spPr>
          <a:xfrm>
            <a:off x="4416480" y="2699640"/>
            <a:ext cx="2169720" cy="812880"/>
          </a:xfrm>
          <a:prstGeom prst="ellipse">
            <a:avLst/>
          </a:prstGeom>
          <a:noFill/>
          <a:ln w="57240">
            <a:solidFill>
              <a:srgbClr val="ff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38" dur="indefinite" restart="never" nodeType="tmRoot">
          <p:childTnLst>
            <p:seq>
              <p:cTn id="39" dur="indefinite" nodeType="mainSeq">
                <p:childTnLst>
                  <p:par>
                    <p:cTn id="40" fill="hold">
                      <p:stCondLst>
                        <p:cond delay="indefinite"/>
                      </p:stCondLst>
                      <p:childTnLst>
                        <p:par>
                          <p:cTn id="41" fill="hold">
                            <p:stCondLst>
                              <p:cond delay="0"/>
                            </p:stCondLst>
                            <p:childTnLst>
                              <p:par>
                                <p:cTn id="42" nodeType="clickEffect" fill="hold" presetClass="entr" presetID="1">
                                  <p:stCondLst>
                                    <p:cond delay="0"/>
                                  </p:stCondLst>
                                  <p:childTnLst>
                                    <p:set>
                                      <p:cBhvr>
                                        <p:cTn id="43" dur="1" fill="hold">
                                          <p:stCondLst>
                                            <p:cond delay="0"/>
                                          </p:stCondLst>
                                        </p:cTn>
                                        <p:tgtEl>
                                          <p:spTgt spid="675"/>
                                        </p:tgtEl>
                                        <p:attrNameLst>
                                          <p:attrName>style.visibility</p:attrName>
                                        </p:attrNameLst>
                                      </p:cBhvr>
                                      <p:to>
                                        <p:strVal val="visible"/>
                                      </p:to>
                                    </p:set>
                                  </p:childTnLst>
                                </p:cTn>
                              </p:par>
                              <p:par>
                                <p:cTn id="44" nodeType="withEffect" fill="hold" presetClass="entr" presetID="1">
                                  <p:stCondLst>
                                    <p:cond delay="0"/>
                                  </p:stCondLst>
                                  <p:childTnLst>
                                    <p:set>
                                      <p:cBhvr>
                                        <p:cTn id="45" dur="1" fill="hold">
                                          <p:stCondLst>
                                            <p:cond delay="0"/>
                                          </p:stCondLst>
                                        </p:cTn>
                                        <p:tgtEl>
                                          <p:spTgt spid="673"/>
                                        </p:tgtEl>
                                        <p:attrNameLst>
                                          <p:attrName>style.visibility</p:attrName>
                                        </p:attrNameLst>
                                      </p:cBhvr>
                                      <p:to>
                                        <p:strVal val="visible"/>
                                      </p:to>
                                    </p:set>
                                  </p:childTnLst>
                                </p:cTn>
                              </p:par>
                              <p:par>
                                <p:cTn id="46" nodeType="withEffect" fill="hold" presetClass="entr" presetID="1">
                                  <p:stCondLst>
                                    <p:cond delay="0"/>
                                  </p:stCondLst>
                                  <p:childTnLst>
                                    <p:set>
                                      <p:cBhvr>
                                        <p:cTn id="47" dur="1" fill="hold">
                                          <p:stCondLst>
                                            <p:cond delay="0"/>
                                          </p:stCondLst>
                                        </p:cTn>
                                        <p:tgtEl>
                                          <p:spTgt spid="672"/>
                                        </p:tgtEl>
                                        <p:attrNameLst>
                                          <p:attrName>style.visibility</p:attrName>
                                        </p:attrNameLst>
                                      </p:cBhvr>
                                      <p:to>
                                        <p:strVal val="visible"/>
                                      </p:to>
                                    </p:set>
                                  </p:childTnLst>
                                </p:cTn>
                              </p:par>
                              <p:par>
                                <p:cTn id="48" nodeType="withEffect" fill="hold" presetClass="entr" presetID="1">
                                  <p:stCondLst>
                                    <p:cond delay="0"/>
                                  </p:stCondLst>
                                  <p:childTnLst>
                                    <p:set>
                                      <p:cBhvr>
                                        <p:cTn id="49"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7" name="Group 1"/>
          <p:cNvGrpSpPr/>
          <p:nvPr/>
        </p:nvGrpSpPr>
        <p:grpSpPr>
          <a:xfrm>
            <a:off x="0" y="6535080"/>
            <a:ext cx="12191760" cy="331560"/>
            <a:chOff x="0" y="6535080"/>
            <a:chExt cx="12191760" cy="331560"/>
          </a:xfrm>
        </p:grpSpPr>
        <p:sp>
          <p:nvSpPr>
            <p:cNvPr id="678"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679"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680" name="TextShape 4"/>
          <p:cNvSpPr txBox="1"/>
          <p:nvPr/>
        </p:nvSpPr>
        <p:spPr>
          <a:xfrm>
            <a:off x="1912320" y="0"/>
            <a:ext cx="836712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Diagnostic vs In vivo range verification</a:t>
            </a:r>
            <a:endParaRPr b="0" lang="it-IT" sz="6000" spc="-1" strike="noStrike">
              <a:solidFill>
                <a:srgbClr val="000000"/>
              </a:solidFill>
              <a:latin typeface="Calibri"/>
            </a:endParaRPr>
          </a:p>
        </p:txBody>
      </p:sp>
      <p:sp>
        <p:nvSpPr>
          <p:cNvPr id="681"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FAF95619-5AD6-4DC7-AB87-ADC0D9991B6B}" type="slidenum">
              <a:rPr b="0" lang="it-IT" sz="1200" spc="-1" strike="noStrike">
                <a:solidFill>
                  <a:srgbClr val="ffffff"/>
                </a:solidFill>
                <a:latin typeface="Calibri"/>
              </a:rPr>
              <a:t>&lt;numero&gt;</a:t>
            </a:fld>
            <a:endParaRPr b="0" lang="it-IT" sz="1200" spc="-1" strike="noStrike">
              <a:latin typeface="Arial"/>
            </a:endParaRPr>
          </a:p>
        </p:txBody>
      </p:sp>
      <p:pic>
        <p:nvPicPr>
          <p:cNvPr id="682" name="Immagine 56" descr=""/>
          <p:cNvPicPr/>
          <p:nvPr/>
        </p:nvPicPr>
        <p:blipFill>
          <a:blip r:embed="rId1"/>
          <a:stretch/>
        </p:blipFill>
        <p:spPr>
          <a:xfrm>
            <a:off x="12652920" y="1468080"/>
            <a:ext cx="5844600" cy="3596760"/>
          </a:xfrm>
          <a:prstGeom prst="rect">
            <a:avLst/>
          </a:prstGeom>
          <a:ln>
            <a:noFill/>
          </a:ln>
        </p:spPr>
      </p:pic>
      <p:pic>
        <p:nvPicPr>
          <p:cNvPr id="683" name="Picture 2" descr="PET-TAC: l&amp;#39;esame diagnostico che individua i tumori precocemente - GVM"/>
          <p:cNvPicPr/>
          <p:nvPr/>
        </p:nvPicPr>
        <p:blipFill>
          <a:blip r:embed="rId2"/>
          <a:stretch/>
        </p:blipFill>
        <p:spPr>
          <a:xfrm>
            <a:off x="635040" y="987840"/>
            <a:ext cx="2514240" cy="1414080"/>
          </a:xfrm>
          <a:prstGeom prst="rect">
            <a:avLst/>
          </a:prstGeom>
          <a:ln>
            <a:noFill/>
          </a:ln>
        </p:spPr>
      </p:pic>
      <p:pic>
        <p:nvPicPr>
          <p:cNvPr id="684" name="Picture 4" descr="Siemens Healthineers Debuts Symbia Intevo Bold SPECT/CT | Imaging  Technology News"/>
          <p:cNvPicPr/>
          <p:nvPr/>
        </p:nvPicPr>
        <p:blipFill>
          <a:blip r:embed="rId3"/>
          <a:stretch/>
        </p:blipFill>
        <p:spPr>
          <a:xfrm>
            <a:off x="3317400" y="987840"/>
            <a:ext cx="2514240" cy="1886760"/>
          </a:xfrm>
          <a:prstGeom prst="rect">
            <a:avLst/>
          </a:prstGeom>
          <a:ln>
            <a:noFill/>
          </a:ln>
        </p:spPr>
      </p:pic>
      <p:pic>
        <p:nvPicPr>
          <p:cNvPr id="685" name="Immagine 36" descr=""/>
          <p:cNvPicPr/>
          <p:nvPr/>
        </p:nvPicPr>
        <p:blipFill>
          <a:blip r:embed="rId4"/>
          <a:srcRect l="47985" t="0" r="0" b="50666"/>
          <a:stretch/>
        </p:blipFill>
        <p:spPr>
          <a:xfrm>
            <a:off x="9836280" y="1038240"/>
            <a:ext cx="1373400" cy="2275200"/>
          </a:xfrm>
          <a:prstGeom prst="rect">
            <a:avLst/>
          </a:prstGeom>
          <a:ln>
            <a:solidFill>
              <a:schemeClr val="accent6">
                <a:lumMod val="40000"/>
                <a:lumOff val="60000"/>
              </a:schemeClr>
            </a:solidFill>
          </a:ln>
        </p:spPr>
      </p:pic>
      <p:pic>
        <p:nvPicPr>
          <p:cNvPr id="686" name="Immagine 39" descr=""/>
          <p:cNvPicPr/>
          <p:nvPr/>
        </p:nvPicPr>
        <p:blipFill>
          <a:blip r:embed="rId5"/>
          <a:srcRect l="0" t="0" r="44323" b="2421"/>
          <a:stretch/>
        </p:blipFill>
        <p:spPr>
          <a:xfrm>
            <a:off x="7931880" y="936000"/>
            <a:ext cx="1609200" cy="2023200"/>
          </a:xfrm>
          <a:prstGeom prst="rect">
            <a:avLst/>
          </a:prstGeom>
          <a:ln>
            <a:noFill/>
          </a:ln>
        </p:spPr>
      </p:pic>
      <p:sp>
        <p:nvSpPr>
          <p:cNvPr id="687" name="CustomShape 6"/>
          <p:cNvSpPr/>
          <p:nvPr/>
        </p:nvSpPr>
        <p:spPr>
          <a:xfrm>
            <a:off x="392040" y="3809160"/>
            <a:ext cx="6209280" cy="1187640"/>
          </a:xfrm>
          <a:prstGeom prst="rect">
            <a:avLst/>
          </a:prstGeom>
          <a:noFill/>
          <a:ln>
            <a:noFill/>
          </a:ln>
        </p:spPr>
        <p:style>
          <a:lnRef idx="0"/>
          <a:fillRef idx="0"/>
          <a:effectRef idx="0"/>
          <a:fontRef idx="minor"/>
        </p:style>
        <p:txBody>
          <a:bodyPr wrap="none" lIns="90000" rIns="90000" tIns="45000" bIns="45000">
            <a:spAutoFit/>
          </a:bodyPr>
          <a:p>
            <a:pPr marL="285840" indent="-285480">
              <a:lnSpc>
                <a:spcPct val="100000"/>
              </a:lnSpc>
              <a:buClr>
                <a:srgbClr val="000000"/>
              </a:buClr>
              <a:buFont typeface="Arial"/>
              <a:buChar char="•"/>
            </a:pPr>
            <a:r>
              <a:rPr b="0" lang="it-IT" sz="1800" spc="-1" strike="noStrike">
                <a:solidFill>
                  <a:srgbClr val="000000"/>
                </a:solidFill>
                <a:latin typeface="Calibri"/>
              </a:rPr>
              <a:t>Exploit activity of </a:t>
            </a:r>
            <a:r>
              <a:rPr b="1" lang="it-IT" sz="1800" spc="-1" strike="noStrike">
                <a:solidFill>
                  <a:srgbClr val="000000"/>
                </a:solidFill>
                <a:latin typeface="Calibri"/>
              </a:rPr>
              <a:t>radionuclides</a:t>
            </a:r>
            <a:endParaRPr b="0" lang="it-IT" sz="1800" spc="-1" strike="noStrike">
              <a:latin typeface="Arial"/>
            </a:endParaRPr>
          </a:p>
          <a:p>
            <a:pPr>
              <a:lnSpc>
                <a:spcPct val="100000"/>
              </a:lnSpc>
            </a:pP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Calibri"/>
              </a:rPr>
              <a:t>Recostruction of the biological functions of organs</a:t>
            </a:r>
            <a:br/>
            <a:r>
              <a:rPr b="0" lang="it-IT" sz="1800" spc="-1" strike="noStrike">
                <a:solidFill>
                  <a:srgbClr val="000000"/>
                </a:solidFill>
                <a:latin typeface="Calibri"/>
              </a:rPr>
              <a:t>via images / measurements </a:t>
            </a:r>
            <a:endParaRPr b="0" lang="it-IT" sz="1800" spc="-1" strike="noStrike">
              <a:latin typeface="Arial"/>
            </a:endParaRPr>
          </a:p>
        </p:txBody>
      </p:sp>
      <p:sp>
        <p:nvSpPr>
          <p:cNvPr id="688" name="CustomShape 7"/>
          <p:cNvSpPr/>
          <p:nvPr/>
        </p:nvSpPr>
        <p:spPr>
          <a:xfrm>
            <a:off x="6289920" y="3765240"/>
            <a:ext cx="6197400" cy="1461960"/>
          </a:xfrm>
          <a:prstGeom prst="rect">
            <a:avLst/>
          </a:prstGeom>
          <a:noFill/>
          <a:ln>
            <a:noFill/>
          </a:ln>
        </p:spPr>
        <p:style>
          <a:lnRef idx="0"/>
          <a:fillRef idx="0"/>
          <a:effectRef idx="0"/>
          <a:fontRef idx="minor"/>
        </p:style>
        <p:txBody>
          <a:bodyPr wrap="none" lIns="90000" rIns="90000" tIns="45000" bIns="45000">
            <a:spAutoFit/>
          </a:bodyPr>
          <a:p>
            <a:pPr marL="285840" indent="-285480">
              <a:lnSpc>
                <a:spcPct val="100000"/>
              </a:lnSpc>
              <a:buClr>
                <a:srgbClr val="000000"/>
              </a:buClr>
              <a:buFont typeface="Arial"/>
              <a:buChar char="•"/>
            </a:pPr>
            <a:r>
              <a:rPr b="0" lang="it-IT" sz="1800" spc="-1" strike="noStrike">
                <a:solidFill>
                  <a:srgbClr val="000000"/>
                </a:solidFill>
                <a:latin typeface="Calibri"/>
              </a:rPr>
              <a:t>Exploit activity of </a:t>
            </a:r>
            <a:r>
              <a:rPr b="1" lang="it-IT" sz="1800" spc="-1" strike="noStrike">
                <a:solidFill>
                  <a:srgbClr val="000000"/>
                </a:solidFill>
                <a:latin typeface="Calibri"/>
              </a:rPr>
              <a:t>secondary fragments</a:t>
            </a:r>
            <a:br/>
            <a:r>
              <a:rPr b="1" lang="it-IT" sz="1800" spc="-1" strike="noStrike">
                <a:solidFill>
                  <a:srgbClr val="000000"/>
                </a:solidFill>
                <a:latin typeface="Calibri"/>
              </a:rPr>
              <a:t>of treatment beams</a:t>
            </a: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Calibri"/>
              </a:rPr>
              <a:t>Reconstruction of the release of dose of the beam</a:t>
            </a:r>
            <a:br/>
            <a:r>
              <a:rPr b="0" lang="it-IT" sz="1800" spc="-1" strike="noStrike">
                <a:solidFill>
                  <a:srgbClr val="000000"/>
                </a:solidFill>
                <a:latin typeface="Calibri"/>
              </a:rPr>
              <a:t>via measurements/ images</a:t>
            </a:r>
            <a:endParaRPr b="0" lang="it-IT" sz="1800" spc="-1" strike="noStrike">
              <a:latin typeface="Arial"/>
            </a:endParaRPr>
          </a:p>
          <a:p>
            <a:pPr marL="285840" indent="-285480">
              <a:lnSpc>
                <a:spcPct val="100000"/>
              </a:lnSpc>
              <a:buClr>
                <a:srgbClr val="000000"/>
              </a:buClr>
              <a:buFont typeface="Arial"/>
              <a:buChar char="•"/>
            </a:pPr>
            <a:r>
              <a:rPr b="0" lang="it-IT" sz="1800" spc="-1" strike="noStrike">
                <a:solidFill>
                  <a:srgbClr val="000000"/>
                </a:solidFill>
                <a:latin typeface="Wingdings"/>
              </a:rPr>
              <a:t></a:t>
            </a:r>
            <a:r>
              <a:rPr b="0" lang="it-IT" sz="1800" spc="-1" strike="noStrike">
                <a:solidFill>
                  <a:srgbClr val="000000"/>
                </a:solidFill>
                <a:latin typeface="Calibri"/>
              </a:rPr>
              <a:t> </a:t>
            </a:r>
            <a:r>
              <a:rPr b="0" i="1" lang="it-IT" sz="1800" spc="-1" strike="noStrike">
                <a:solidFill>
                  <a:srgbClr val="000000"/>
                </a:solidFill>
                <a:latin typeface="Calibri"/>
              </a:rPr>
              <a:t>«teragnostic»</a:t>
            </a:r>
            <a:endParaRPr b="0" lang="it-IT" sz="1800" spc="-1" strike="noStrike">
              <a:latin typeface="Arial"/>
            </a:endParaRPr>
          </a:p>
        </p:txBody>
      </p:sp>
      <p:sp>
        <p:nvSpPr>
          <p:cNvPr id="689" name="CustomShape 8"/>
          <p:cNvSpPr/>
          <p:nvPr/>
        </p:nvSpPr>
        <p:spPr>
          <a:xfrm>
            <a:off x="439560" y="3429000"/>
            <a:ext cx="21776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it-IT" sz="1200" spc="-1" strike="noStrike">
                <a:solidFill>
                  <a:srgbClr val="000000"/>
                </a:solidFill>
                <a:latin typeface="Calibri"/>
              </a:rPr>
              <a:t>Diagnostic PET and SPECT</a:t>
            </a:r>
            <a:endParaRPr b="0" lang="it-IT" sz="1200" spc="-1" strike="noStrike">
              <a:latin typeface="Arial"/>
            </a:endParaRPr>
          </a:p>
        </p:txBody>
      </p:sp>
      <p:sp>
        <p:nvSpPr>
          <p:cNvPr id="690" name="CustomShape 9"/>
          <p:cNvSpPr/>
          <p:nvPr/>
        </p:nvSpPr>
        <p:spPr>
          <a:xfrm>
            <a:off x="7130160" y="3365280"/>
            <a:ext cx="346068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it-IT" sz="1200" spc="-1" strike="noStrike">
                <a:solidFill>
                  <a:srgbClr val="000000"/>
                </a:solidFill>
                <a:latin typeface="Calibri"/>
              </a:rPr>
              <a:t>In-vivo monitoring PET and SPECT machine</a:t>
            </a:r>
            <a:endParaRPr b="0" lang="it-IT" sz="1200" spc="-1" strike="noStrike">
              <a:latin typeface="Arial"/>
            </a:endParaRPr>
          </a:p>
        </p:txBody>
      </p:sp>
      <p:sp>
        <p:nvSpPr>
          <p:cNvPr id="691" name="CustomShape 10"/>
          <p:cNvSpPr/>
          <p:nvPr/>
        </p:nvSpPr>
        <p:spPr>
          <a:xfrm>
            <a:off x="2908800" y="5636160"/>
            <a:ext cx="7182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In the best scenario, it is possible to use the same machines </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6" name="Group 1"/>
          <p:cNvGrpSpPr/>
          <p:nvPr/>
        </p:nvGrpSpPr>
        <p:grpSpPr>
          <a:xfrm>
            <a:off x="0" y="6535080"/>
            <a:ext cx="12191760" cy="331560"/>
            <a:chOff x="0" y="6535080"/>
            <a:chExt cx="12191760" cy="331560"/>
          </a:xfrm>
        </p:grpSpPr>
        <p:sp>
          <p:nvSpPr>
            <p:cNvPr id="137"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138"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139" name="TextShape 4"/>
          <p:cNvSpPr txBox="1"/>
          <p:nvPr/>
        </p:nvSpPr>
        <p:spPr>
          <a:xfrm>
            <a:off x="1656000" y="-5508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Space </a:t>
            </a:r>
            <a:r>
              <a:rPr b="0" lang="it-IT" sz="6000" spc="-55" strike="noStrike">
                <a:solidFill>
                  <a:srgbClr val="ff0000"/>
                </a:solidFill>
                <a:latin typeface="Browallia New"/>
              </a:rPr>
              <a:t>radioprotecti</a:t>
            </a:r>
            <a:r>
              <a:rPr b="0" lang="it-IT" sz="6000" spc="-55" strike="noStrike">
                <a:solidFill>
                  <a:srgbClr val="ff0000"/>
                </a:solidFill>
                <a:latin typeface="Browallia New"/>
              </a:rPr>
              <a:t>on</a:t>
            </a:r>
            <a:endParaRPr b="0" lang="it-IT" sz="6000" spc="-1" strike="noStrike">
              <a:solidFill>
                <a:srgbClr val="000000"/>
              </a:solidFill>
              <a:latin typeface="Calibri"/>
            </a:endParaRPr>
          </a:p>
        </p:txBody>
      </p:sp>
      <p:sp>
        <p:nvSpPr>
          <p:cNvPr id="140"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15A87602-A071-400D-9DFD-95D3E58AAB17}" type="slidenum">
              <a:rPr b="0" lang="it-IT" sz="1200" spc="-1" strike="noStrike">
                <a:solidFill>
                  <a:srgbClr val="ffffff"/>
                </a:solidFill>
                <a:latin typeface="Calibri"/>
              </a:rPr>
              <a:t>1</a:t>
            </a:fld>
            <a:endParaRPr b="0" lang="it-IT" sz="1200" spc="-1" strike="noStrike">
              <a:latin typeface="Arial"/>
            </a:endParaRPr>
          </a:p>
        </p:txBody>
      </p:sp>
      <p:pic>
        <p:nvPicPr>
          <p:cNvPr id="141" name="" descr=""/>
          <p:cNvPicPr/>
          <p:nvPr/>
        </p:nvPicPr>
        <p:blipFill>
          <a:blip r:embed="rId1"/>
          <a:stretch/>
        </p:blipFill>
        <p:spPr>
          <a:xfrm>
            <a:off x="864000" y="792000"/>
            <a:ext cx="10080000" cy="5661360"/>
          </a:xfrm>
          <a:prstGeom prst="rect">
            <a:avLst/>
          </a:prstGeom>
          <a:ln>
            <a:noFill/>
          </a:ln>
        </p:spPr>
      </p:pic>
      <p:sp>
        <p:nvSpPr>
          <p:cNvPr id="142" name="CustomShape 6"/>
          <p:cNvSpPr/>
          <p:nvPr/>
        </p:nvSpPr>
        <p:spPr>
          <a:xfrm>
            <a:off x="7200000" y="3312000"/>
            <a:ext cx="2088000" cy="216000"/>
          </a:xfrm>
          <a:prstGeom prst="rect">
            <a:avLst/>
          </a:prstGeom>
          <a:solidFill>
            <a:srgbClr val="000000"/>
          </a:solidFill>
          <a:ln>
            <a:solidFill>
              <a:srgbClr val="00000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92" name="Group 1"/>
          <p:cNvGrpSpPr/>
          <p:nvPr/>
        </p:nvGrpSpPr>
        <p:grpSpPr>
          <a:xfrm>
            <a:off x="0" y="6535080"/>
            <a:ext cx="12191760" cy="331560"/>
            <a:chOff x="0" y="6535080"/>
            <a:chExt cx="12191760" cy="331560"/>
          </a:xfrm>
        </p:grpSpPr>
        <p:sp>
          <p:nvSpPr>
            <p:cNvPr id="693"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694"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695" name="TextShape 4"/>
          <p:cNvSpPr txBox="1"/>
          <p:nvPr/>
        </p:nvSpPr>
        <p:spPr>
          <a:xfrm>
            <a:off x="2645640" y="-65520"/>
            <a:ext cx="6900120" cy="1157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PET machines</a:t>
            </a:r>
            <a:endParaRPr b="0" lang="it-IT" sz="6000" spc="-1" strike="noStrike">
              <a:solidFill>
                <a:srgbClr val="000000"/>
              </a:solidFill>
              <a:latin typeface="Calibri"/>
            </a:endParaRPr>
          </a:p>
        </p:txBody>
      </p:sp>
      <p:sp>
        <p:nvSpPr>
          <p:cNvPr id="696"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77B8CC67-BB18-4DE2-A785-0FB039A4D5B5}" type="slidenum">
              <a:rPr b="0" lang="it-IT" sz="1200" spc="-1" strike="noStrike">
                <a:solidFill>
                  <a:srgbClr val="ffffff"/>
                </a:solidFill>
                <a:latin typeface="Calibri"/>
              </a:rPr>
              <a:t>&lt;numero&gt;</a:t>
            </a:fld>
            <a:endParaRPr b="0" lang="it-IT" sz="1200" spc="-1" strike="noStrike">
              <a:latin typeface="Arial"/>
            </a:endParaRPr>
          </a:p>
        </p:txBody>
      </p:sp>
      <p:pic>
        <p:nvPicPr>
          <p:cNvPr id="697" name="Immagine 7" descr=""/>
          <p:cNvPicPr/>
          <p:nvPr/>
        </p:nvPicPr>
        <p:blipFill>
          <a:blip r:embed="rId1"/>
          <a:stretch/>
        </p:blipFill>
        <p:spPr>
          <a:xfrm>
            <a:off x="5469840" y="779400"/>
            <a:ext cx="3109680" cy="2062080"/>
          </a:xfrm>
          <a:prstGeom prst="rect">
            <a:avLst/>
          </a:prstGeom>
          <a:ln>
            <a:noFill/>
          </a:ln>
        </p:spPr>
      </p:pic>
      <p:pic>
        <p:nvPicPr>
          <p:cNvPr id="698" name="Immagine 9" descr=""/>
          <p:cNvPicPr/>
          <p:nvPr/>
        </p:nvPicPr>
        <p:blipFill>
          <a:blip r:embed="rId2"/>
          <a:stretch/>
        </p:blipFill>
        <p:spPr>
          <a:xfrm>
            <a:off x="465120" y="1492200"/>
            <a:ext cx="4015800" cy="3879000"/>
          </a:xfrm>
          <a:prstGeom prst="rect">
            <a:avLst/>
          </a:prstGeom>
          <a:ln w="19080">
            <a:solidFill>
              <a:schemeClr val="accent6">
                <a:lumMod val="40000"/>
                <a:lumOff val="60000"/>
              </a:schemeClr>
            </a:solidFill>
            <a:round/>
          </a:ln>
        </p:spPr>
      </p:pic>
      <p:sp>
        <p:nvSpPr>
          <p:cNvPr id="699" name="CustomShape 6"/>
          <p:cNvSpPr/>
          <p:nvPr/>
        </p:nvSpPr>
        <p:spPr>
          <a:xfrm>
            <a:off x="375840" y="5467680"/>
            <a:ext cx="566388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Sketch of PET working principle</a:t>
            </a:r>
            <a:endParaRPr b="0" lang="it-IT" sz="1100" spc="-1" strike="noStrike">
              <a:latin typeface="Arial"/>
            </a:endParaRPr>
          </a:p>
        </p:txBody>
      </p:sp>
      <p:pic>
        <p:nvPicPr>
          <p:cNvPr id="700" name="Immagine 12" descr=""/>
          <p:cNvPicPr/>
          <p:nvPr/>
        </p:nvPicPr>
        <p:blipFill>
          <a:blip r:embed="rId3"/>
          <a:stretch/>
        </p:blipFill>
        <p:spPr>
          <a:xfrm>
            <a:off x="5569560" y="3122280"/>
            <a:ext cx="2910240" cy="3132000"/>
          </a:xfrm>
          <a:prstGeom prst="rect">
            <a:avLst/>
          </a:prstGeom>
          <a:ln>
            <a:noFill/>
          </a:ln>
        </p:spPr>
      </p:pic>
      <p:sp>
        <p:nvSpPr>
          <p:cNvPr id="701" name="CustomShape 7"/>
          <p:cNvSpPr/>
          <p:nvPr/>
        </p:nvSpPr>
        <p:spPr>
          <a:xfrm>
            <a:off x="5310720" y="683280"/>
            <a:ext cx="3405600" cy="5667120"/>
          </a:xfrm>
          <a:prstGeom prst="rect">
            <a:avLst/>
          </a:prstGeom>
          <a:noFill/>
          <a:ln>
            <a:solidFill>
              <a:schemeClr val="accent6">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702" name="CustomShape 8"/>
          <p:cNvSpPr/>
          <p:nvPr/>
        </p:nvSpPr>
        <p:spPr>
          <a:xfrm>
            <a:off x="8816760" y="660600"/>
            <a:ext cx="566388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Example of diagnostic PET machine</a:t>
            </a:r>
            <a:endParaRPr b="0" lang="it-IT" sz="1100" spc="-1" strike="noStrike">
              <a:latin typeface="Arial"/>
            </a:endParaRPr>
          </a:p>
          <a:p>
            <a:pPr>
              <a:lnSpc>
                <a:spcPct val="100000"/>
              </a:lnSpc>
            </a:pPr>
            <a:r>
              <a:rPr b="0" i="1" lang="en-US" sz="1100" spc="-1" strike="noStrike">
                <a:solidFill>
                  <a:srgbClr val="000000"/>
                </a:solidFill>
                <a:latin typeface="Calibri"/>
              </a:rPr>
              <a:t>and in-beam PET machine (the latter at GSI)</a:t>
            </a:r>
            <a:endParaRPr b="0" lang="it-IT" sz="1100" spc="-1" strike="noStrike">
              <a:latin typeface="Arial"/>
            </a:endParaRPr>
          </a:p>
        </p:txBody>
      </p:sp>
      <p:sp>
        <p:nvSpPr>
          <p:cNvPr id="703" name="CustomShape 9"/>
          <p:cNvSpPr/>
          <p:nvPr/>
        </p:nvSpPr>
        <p:spPr>
          <a:xfrm>
            <a:off x="8615160" y="3119760"/>
            <a:ext cx="3625920" cy="516600"/>
          </a:xfrm>
          <a:prstGeom prst="rect">
            <a:avLst/>
          </a:prstGeom>
          <a:noFill/>
          <a:ln>
            <a:noFill/>
          </a:ln>
        </p:spPr>
        <p:style>
          <a:lnRef idx="0"/>
          <a:fillRef idx="0"/>
          <a:effectRef idx="0"/>
          <a:fontRef idx="minor"/>
        </p:style>
        <p:txBody>
          <a:bodyPr wrap="none" lIns="90000" rIns="90000" tIns="45000" bIns="45000">
            <a:spAutoFit/>
          </a:bodyPr>
          <a:p>
            <a:pPr marL="285840" indent="-285480">
              <a:lnSpc>
                <a:spcPct val="100000"/>
              </a:lnSpc>
              <a:buClr>
                <a:srgbClr val="000000"/>
              </a:buClr>
              <a:buFont typeface="Arial"/>
              <a:buChar char="•"/>
            </a:pPr>
            <a:r>
              <a:rPr b="0" lang="it-IT" sz="1400" spc="-1" strike="noStrike">
                <a:solidFill>
                  <a:srgbClr val="000000"/>
                </a:solidFill>
                <a:latin typeface="Calibri"/>
              </a:rPr>
              <a:t>Full cyrcle vs </a:t>
            </a:r>
            <a:r>
              <a:rPr b="1" lang="it-IT" sz="1400" spc="-1" strike="noStrike">
                <a:solidFill>
                  <a:srgbClr val="000000"/>
                </a:solidFill>
                <a:latin typeface="Calibri"/>
              </a:rPr>
              <a:t>double-head</a:t>
            </a:r>
            <a:r>
              <a:rPr b="0" lang="it-IT" sz="1400" spc="-1" strike="noStrike">
                <a:solidFill>
                  <a:srgbClr val="000000"/>
                </a:solidFill>
                <a:latin typeface="Calibri"/>
              </a:rPr>
              <a:t> system</a:t>
            </a:r>
            <a:endParaRPr b="0" lang="it-IT" sz="1400" spc="-1" strike="noStrike">
              <a:latin typeface="Arial"/>
            </a:endParaRPr>
          </a:p>
          <a:p>
            <a:pPr marL="285840" indent="-285480">
              <a:lnSpc>
                <a:spcPct val="100000"/>
              </a:lnSpc>
              <a:buClr>
                <a:srgbClr val="000000"/>
              </a:buClr>
              <a:buFont typeface="Arial"/>
              <a:buChar char="•"/>
            </a:pPr>
            <a:r>
              <a:rPr b="0" lang="it-IT" sz="1400" spc="-1" strike="noStrike">
                <a:solidFill>
                  <a:srgbClr val="000000"/>
                </a:solidFill>
                <a:latin typeface="Calibri"/>
              </a:rPr>
              <a:t>Higher gamma ray </a:t>
            </a:r>
            <a:r>
              <a:rPr b="1" lang="it-IT" sz="1400" spc="-1" strike="noStrike">
                <a:solidFill>
                  <a:srgbClr val="000000"/>
                </a:solidFill>
                <a:latin typeface="Calibri"/>
              </a:rPr>
              <a:t>background</a:t>
            </a:r>
            <a:endParaRPr b="0" lang="it-IT" sz="1400" spc="-1" strike="noStrike">
              <a:latin typeface="Arial"/>
            </a:endParaRPr>
          </a:p>
        </p:txBody>
      </p:sp>
      <p:sp>
        <p:nvSpPr>
          <p:cNvPr id="704" name="CustomShape 10"/>
          <p:cNvSpPr/>
          <p:nvPr/>
        </p:nvSpPr>
        <p:spPr>
          <a:xfrm>
            <a:off x="8777160" y="3923640"/>
            <a:ext cx="2655360" cy="516600"/>
          </a:xfrm>
          <a:prstGeom prst="rect">
            <a:avLst/>
          </a:prstGeom>
          <a:noFill/>
          <a:ln>
            <a:noFill/>
          </a:ln>
        </p:spPr>
        <p:style>
          <a:lnRef idx="0"/>
          <a:fillRef idx="0"/>
          <a:effectRef idx="0"/>
          <a:fontRef idx="minor"/>
        </p:style>
        <p:txBody>
          <a:bodyPr wrap="none" lIns="90000" rIns="90000" tIns="45000" bIns="45000">
            <a:spAutoFit/>
          </a:bodyPr>
          <a:p>
            <a:pPr marL="285840" indent="-285480">
              <a:lnSpc>
                <a:spcPct val="100000"/>
              </a:lnSpc>
              <a:buClr>
                <a:srgbClr val="000000"/>
              </a:buClr>
              <a:buFont typeface="Arial"/>
              <a:buChar char="•"/>
            </a:pPr>
            <a:r>
              <a:rPr b="0" lang="it-IT" sz="1400" spc="-1" strike="noStrike">
                <a:solidFill>
                  <a:srgbClr val="000000"/>
                </a:solidFill>
                <a:latin typeface="Calibri"/>
              </a:rPr>
              <a:t>No additional dose costs</a:t>
            </a:r>
            <a:br/>
            <a:r>
              <a:rPr b="0" lang="it-IT" sz="1400" spc="-1" strike="noStrike">
                <a:solidFill>
                  <a:srgbClr val="000000"/>
                </a:solidFill>
                <a:latin typeface="Calibri"/>
              </a:rPr>
              <a:t>for the patient</a:t>
            </a:r>
            <a:endParaRPr b="0" lang="it-IT"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05" name="Group 1"/>
          <p:cNvGrpSpPr/>
          <p:nvPr/>
        </p:nvGrpSpPr>
        <p:grpSpPr>
          <a:xfrm>
            <a:off x="0" y="6535080"/>
            <a:ext cx="12191760" cy="331560"/>
            <a:chOff x="0" y="6535080"/>
            <a:chExt cx="12191760" cy="331560"/>
          </a:xfrm>
        </p:grpSpPr>
        <p:sp>
          <p:nvSpPr>
            <p:cNvPr id="706"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707"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708" name="TextShape 4"/>
          <p:cNvSpPr txBox="1"/>
          <p:nvPr/>
        </p:nvSpPr>
        <p:spPr>
          <a:xfrm>
            <a:off x="2246760" y="-18720"/>
            <a:ext cx="769824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In-beam vs off-line PET machines</a:t>
            </a:r>
            <a:endParaRPr b="0" lang="it-IT" sz="6000" spc="-1" strike="noStrike">
              <a:solidFill>
                <a:srgbClr val="000000"/>
              </a:solidFill>
              <a:latin typeface="Calibri"/>
            </a:endParaRPr>
          </a:p>
        </p:txBody>
      </p:sp>
      <p:sp>
        <p:nvSpPr>
          <p:cNvPr id="709"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D158E15B-920B-4EFC-8759-16C450DAA16C}" type="slidenum">
              <a:rPr b="0" lang="it-IT" sz="1200" spc="-1" strike="noStrike">
                <a:solidFill>
                  <a:srgbClr val="ffffff"/>
                </a:solidFill>
                <a:latin typeface="Calibri"/>
              </a:rPr>
              <a:t>&lt;numero&gt;</a:t>
            </a:fld>
            <a:endParaRPr b="0" lang="it-IT" sz="1200" spc="-1" strike="noStrike">
              <a:latin typeface="Arial"/>
            </a:endParaRPr>
          </a:p>
        </p:txBody>
      </p:sp>
      <p:sp>
        <p:nvSpPr>
          <p:cNvPr id="710" name="CustomShape 6"/>
          <p:cNvSpPr/>
          <p:nvPr/>
        </p:nvSpPr>
        <p:spPr>
          <a:xfrm>
            <a:off x="295200" y="1832760"/>
            <a:ext cx="609408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Times New Roman"/>
              </a:rPr>
              <a:t>In beam:</a:t>
            </a:r>
            <a:endParaRPr b="0" lang="it-IT" sz="1800" spc="-1" strike="noStrike">
              <a:latin typeface="Arial"/>
            </a:endParaRPr>
          </a:p>
          <a:p>
            <a:pPr>
              <a:lnSpc>
                <a:spcPct val="100000"/>
              </a:lnSpc>
            </a:pPr>
            <a:r>
              <a:rPr b="0" lang="en-US" sz="1800" spc="-1" strike="noStrike">
                <a:solidFill>
                  <a:srgbClr val="000000"/>
                </a:solidFill>
                <a:latin typeface="Times New Roman"/>
              </a:rPr>
              <a:t>2 head cottected to the treatment accelerator</a:t>
            </a:r>
            <a:endParaRPr b="0" lang="it-IT" sz="1800" spc="-1" strike="noStrike">
              <a:latin typeface="Arial"/>
            </a:endParaRPr>
          </a:p>
          <a:p>
            <a:pPr>
              <a:lnSpc>
                <a:spcPct val="100000"/>
              </a:lnSpc>
            </a:pPr>
            <a:r>
              <a:rPr b="0" lang="en-US" sz="1800" spc="-1" strike="noStrike">
                <a:solidFill>
                  <a:srgbClr val="000000"/>
                </a:solidFill>
                <a:latin typeface="Times New Roman"/>
              </a:rPr>
              <a:t>no repositioning of the patient</a:t>
            </a:r>
            <a:endParaRPr b="0" lang="it-IT" sz="1800" spc="-1" strike="noStrike">
              <a:latin typeface="Arial"/>
            </a:endParaRPr>
          </a:p>
          <a:p>
            <a:pPr>
              <a:lnSpc>
                <a:spcPct val="100000"/>
              </a:lnSpc>
            </a:pPr>
            <a:r>
              <a:rPr b="0" lang="en-US" sz="1800" spc="-1" strike="noStrike">
                <a:solidFill>
                  <a:srgbClr val="000000"/>
                </a:solidFill>
                <a:latin typeface="Times New Roman"/>
              </a:rPr>
              <a:t>on-line corrections of the treatment would be possible</a:t>
            </a:r>
            <a:endParaRPr b="0" lang="it-IT" sz="1800" spc="-1" strike="noStrike">
              <a:latin typeface="Arial"/>
            </a:endParaRPr>
          </a:p>
          <a:p>
            <a:pPr>
              <a:lnSpc>
                <a:spcPct val="100000"/>
              </a:lnSpc>
            </a:pPr>
            <a:r>
              <a:rPr b="0" lang="en-US" sz="1800" spc="-1" strike="noStrike">
                <a:solidFill>
                  <a:srgbClr val="000000"/>
                </a:solidFill>
                <a:latin typeface="Times New Roman"/>
              </a:rPr>
              <a:t>It compromises patient throughput.</a:t>
            </a:r>
            <a:endParaRPr b="0" lang="it-IT" sz="1800" spc="-1" strike="noStrike">
              <a:latin typeface="Arial"/>
            </a:endParaRPr>
          </a:p>
          <a:p>
            <a:pPr>
              <a:lnSpc>
                <a:spcPct val="100000"/>
              </a:lnSpc>
            </a:pPr>
            <a:r>
              <a:rPr b="0" lang="en-US" sz="1800" spc="-1" strike="noStrike">
                <a:solidFill>
                  <a:srgbClr val="000000"/>
                </a:solidFill>
                <a:latin typeface="Times New Roman"/>
              </a:rPr>
              <a:t>Low angle acceptance</a:t>
            </a:r>
            <a:endParaRPr b="0" lang="it-IT" sz="1800" spc="-1" strike="noStrike">
              <a:latin typeface="Arial"/>
            </a:endParaRPr>
          </a:p>
          <a:p>
            <a:pPr>
              <a:lnSpc>
                <a:spcPct val="100000"/>
              </a:lnSpc>
            </a:pPr>
            <a:r>
              <a:rPr b="0" lang="en-US" sz="1800" spc="-1" strike="noStrike">
                <a:solidFill>
                  <a:srgbClr val="000000"/>
                </a:solidFill>
                <a:latin typeface="Times New Roman"/>
              </a:rPr>
              <a:t>Low metabolic washout</a:t>
            </a:r>
            <a:endParaRPr b="0" lang="it-IT" sz="1800" spc="-1" strike="noStrike">
              <a:latin typeface="Arial"/>
            </a:endParaRPr>
          </a:p>
        </p:txBody>
      </p:sp>
      <p:sp>
        <p:nvSpPr>
          <p:cNvPr id="711" name="CustomShape 7"/>
          <p:cNvSpPr/>
          <p:nvPr/>
        </p:nvSpPr>
        <p:spPr>
          <a:xfrm>
            <a:off x="6688080" y="1922760"/>
            <a:ext cx="542880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Times New Roman"/>
              </a:rPr>
              <a:t>Off – line:</a:t>
            </a:r>
            <a:endParaRPr b="0" lang="it-IT" sz="1800" spc="-1" strike="noStrike">
              <a:latin typeface="Arial"/>
            </a:endParaRPr>
          </a:p>
          <a:p>
            <a:pPr>
              <a:lnSpc>
                <a:spcPct val="100000"/>
              </a:lnSpc>
            </a:pPr>
            <a:r>
              <a:rPr b="0" lang="en-US" sz="1800" spc="-1" strike="noStrike">
                <a:solidFill>
                  <a:srgbClr val="000000"/>
                </a:solidFill>
                <a:latin typeface="Times New Roman"/>
              </a:rPr>
              <a:t>Full ring scanners offer a higher detection efficiency CT scanner (PET-CT) compensating for the unavoidable patient movement</a:t>
            </a:r>
            <a:endParaRPr b="0" lang="it-IT" sz="1800" spc="-1" strike="noStrike">
              <a:latin typeface="Arial"/>
            </a:endParaRPr>
          </a:p>
          <a:p>
            <a:pPr>
              <a:lnSpc>
                <a:spcPct val="100000"/>
              </a:lnSpc>
            </a:pPr>
            <a:r>
              <a:rPr b="0" lang="en-US" sz="1800" spc="-1" strike="noStrike">
                <a:solidFill>
                  <a:srgbClr val="000000"/>
                </a:solidFill>
                <a:latin typeface="Times New Roman"/>
              </a:rPr>
              <a:t>Low statistics because low activity after some minutes</a:t>
            </a:r>
            <a:endParaRPr b="0" lang="it-IT" sz="1800" spc="-1" strike="noStrike">
              <a:latin typeface="Arial"/>
            </a:endParaRPr>
          </a:p>
          <a:p>
            <a:pPr>
              <a:lnSpc>
                <a:spcPct val="100000"/>
              </a:lnSpc>
            </a:pPr>
            <a:r>
              <a:rPr b="0" lang="en-US" sz="1800" spc="-1" strike="noStrike">
                <a:solidFill>
                  <a:srgbClr val="000000"/>
                </a:solidFill>
                <a:latin typeface="Times New Roman"/>
              </a:rPr>
              <a:t>Higher metabolig washout</a:t>
            </a:r>
            <a:endParaRPr b="0" lang="it-IT" sz="1800" spc="-1" strike="noStrike">
              <a:latin typeface="Arial"/>
            </a:endParaRPr>
          </a:p>
        </p:txBody>
      </p:sp>
      <p:sp>
        <p:nvSpPr>
          <p:cNvPr id="712" name="CustomShape 8"/>
          <p:cNvSpPr/>
          <p:nvPr/>
        </p:nvSpPr>
        <p:spPr>
          <a:xfrm>
            <a:off x="3525120" y="4869720"/>
            <a:ext cx="6325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Times New Roman"/>
              </a:rPr>
              <a:t>In room:</a:t>
            </a:r>
            <a:endParaRPr b="0" lang="it-IT" sz="1800" spc="-1" strike="noStrike">
              <a:latin typeface="Arial"/>
            </a:endParaRPr>
          </a:p>
          <a:p>
            <a:pPr>
              <a:lnSpc>
                <a:spcPct val="100000"/>
              </a:lnSpc>
            </a:pPr>
            <a:r>
              <a:rPr b="0" lang="en-US" sz="1800" spc="-1" strike="noStrike">
                <a:solidFill>
                  <a:srgbClr val="000000"/>
                </a:solidFill>
                <a:latin typeface="Times New Roman"/>
              </a:rPr>
              <a:t>directly following treatment delivery</a:t>
            </a:r>
            <a:endParaRPr b="0" lang="it-IT" sz="1800" spc="-1" strike="noStrike">
              <a:latin typeface="Arial"/>
            </a:endParaRPr>
          </a:p>
          <a:p>
            <a:pPr>
              <a:lnSpc>
                <a:spcPct val="100000"/>
              </a:lnSpc>
            </a:pPr>
            <a:r>
              <a:rPr b="0" lang="en-US" sz="1800" spc="-1" strike="noStrike">
                <a:solidFill>
                  <a:srgbClr val="000000"/>
                </a:solidFill>
                <a:latin typeface="Times New Roman"/>
              </a:rPr>
              <a:t>using the same patient immobilization and treatment couch.</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13" name="Group 1"/>
          <p:cNvGrpSpPr/>
          <p:nvPr/>
        </p:nvGrpSpPr>
        <p:grpSpPr>
          <a:xfrm>
            <a:off x="0" y="6535080"/>
            <a:ext cx="12191760" cy="331560"/>
            <a:chOff x="0" y="6535080"/>
            <a:chExt cx="12191760" cy="331560"/>
          </a:xfrm>
        </p:grpSpPr>
        <p:sp>
          <p:nvSpPr>
            <p:cNvPr id="714"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715"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716" name="TextShape 4"/>
          <p:cNvSpPr txBox="1"/>
          <p:nvPr/>
        </p:nvSpPr>
        <p:spPr>
          <a:xfrm>
            <a:off x="2246760" y="-18720"/>
            <a:ext cx="769824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in-beam PET purposes</a:t>
            </a:r>
            <a:endParaRPr b="0" lang="it-IT" sz="6000" spc="-1" strike="noStrike">
              <a:solidFill>
                <a:srgbClr val="000000"/>
              </a:solidFill>
              <a:latin typeface="Calibri"/>
            </a:endParaRPr>
          </a:p>
        </p:txBody>
      </p:sp>
      <p:sp>
        <p:nvSpPr>
          <p:cNvPr id="717"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39AD722F-AB57-455D-A586-FA511026DAC4}" type="slidenum">
              <a:rPr b="0" lang="it-IT" sz="1200" spc="-1" strike="noStrike">
                <a:solidFill>
                  <a:srgbClr val="ffffff"/>
                </a:solidFill>
                <a:latin typeface="Calibri"/>
              </a:rPr>
              <a:t>&lt;numero&gt;</a:t>
            </a:fld>
            <a:endParaRPr b="0" lang="it-IT" sz="1200" spc="-1" strike="noStrike">
              <a:latin typeface="Arial"/>
            </a:endParaRPr>
          </a:p>
        </p:txBody>
      </p:sp>
      <p:sp>
        <p:nvSpPr>
          <p:cNvPr id="718" name="CustomShape 6"/>
          <p:cNvSpPr/>
          <p:nvPr/>
        </p:nvSpPr>
        <p:spPr>
          <a:xfrm>
            <a:off x="-58320" y="1138680"/>
            <a:ext cx="4255920" cy="1307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alibri"/>
              </a:rPr>
              <a:t>Able to detect:</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Calibri"/>
              </a:rPr>
              <a:t>range of the ions in vivo</a:t>
            </a:r>
            <a:endParaRPr b="0" lang="it-IT" sz="1600" spc="-1" strike="noStrike">
              <a:latin typeface="Arial"/>
            </a:endParaRPr>
          </a:p>
          <a:p>
            <a:pPr marL="285840" indent="-285480">
              <a:lnSpc>
                <a:spcPct val="100000"/>
              </a:lnSpc>
              <a:buClr>
                <a:srgbClr val="000000"/>
              </a:buClr>
              <a:buFont typeface="Arial"/>
              <a:buChar char="•"/>
            </a:pPr>
            <a:r>
              <a:rPr b="0" lang="it-IT" sz="1600" spc="-1" strike="noStrike">
                <a:solidFill>
                  <a:srgbClr val="000000"/>
                </a:solidFill>
                <a:latin typeface="Calibri"/>
              </a:rPr>
              <a:t>unexpected </a:t>
            </a:r>
            <a:r>
              <a:rPr b="1" lang="it-IT" sz="1600" spc="-1" strike="noStrike">
                <a:solidFill>
                  <a:srgbClr val="000000"/>
                </a:solidFill>
                <a:latin typeface="Calibri"/>
              </a:rPr>
              <a:t>density modifications </a:t>
            </a:r>
            <a:endParaRPr b="0" lang="it-IT" sz="1600" spc="-1" strike="noStrike">
              <a:latin typeface="Arial"/>
            </a:endParaRPr>
          </a:p>
          <a:p>
            <a:pPr marL="285840" indent="-285480">
              <a:lnSpc>
                <a:spcPct val="100000"/>
              </a:lnSpc>
              <a:buClr>
                <a:srgbClr val="000000"/>
              </a:buClr>
              <a:buFont typeface="Arial"/>
              <a:buChar char="•"/>
            </a:pPr>
            <a:r>
              <a:rPr b="1" lang="it-IT" sz="1600" spc="-1" strike="noStrike">
                <a:solidFill>
                  <a:srgbClr val="000000"/>
                </a:solidFill>
                <a:latin typeface="Calibri"/>
              </a:rPr>
              <a:t>inaccuracies</a:t>
            </a:r>
            <a:r>
              <a:rPr b="0" lang="it-IT" sz="1600" spc="-1" strike="noStrike">
                <a:solidFill>
                  <a:srgbClr val="000000"/>
                </a:solidFill>
                <a:latin typeface="Calibri"/>
              </a:rPr>
              <a:t> in patient positioning</a:t>
            </a:r>
            <a:endParaRPr b="0" lang="it-IT" sz="1600" spc="-1" strike="noStrike">
              <a:latin typeface="Arial"/>
            </a:endParaRPr>
          </a:p>
          <a:p>
            <a:pPr>
              <a:lnSpc>
                <a:spcPct val="100000"/>
              </a:lnSpc>
            </a:pPr>
            <a:endParaRPr b="0" lang="it-IT" sz="1600" spc="-1" strike="noStrike">
              <a:latin typeface="Arial"/>
            </a:endParaRPr>
          </a:p>
        </p:txBody>
      </p:sp>
      <p:pic>
        <p:nvPicPr>
          <p:cNvPr id="719" name="Immagine 9" descr=""/>
          <p:cNvPicPr/>
          <p:nvPr/>
        </p:nvPicPr>
        <p:blipFill>
          <a:blip r:embed="rId1"/>
          <a:stretch/>
        </p:blipFill>
        <p:spPr>
          <a:xfrm>
            <a:off x="4861800" y="1020600"/>
            <a:ext cx="6247080" cy="3160080"/>
          </a:xfrm>
          <a:prstGeom prst="rect">
            <a:avLst/>
          </a:prstGeom>
          <a:ln>
            <a:noFill/>
          </a:ln>
        </p:spPr>
      </p:pic>
      <p:pic>
        <p:nvPicPr>
          <p:cNvPr id="720" name="Immagine 11" descr=""/>
          <p:cNvPicPr/>
          <p:nvPr/>
        </p:nvPicPr>
        <p:blipFill>
          <a:blip r:embed="rId2"/>
          <a:stretch/>
        </p:blipFill>
        <p:spPr>
          <a:xfrm>
            <a:off x="383400" y="4343760"/>
            <a:ext cx="6111360" cy="2103120"/>
          </a:xfrm>
          <a:prstGeom prst="rect">
            <a:avLst/>
          </a:prstGeom>
          <a:ln>
            <a:noFill/>
          </a:ln>
        </p:spPr>
      </p:pic>
      <p:sp>
        <p:nvSpPr>
          <p:cNvPr id="721" name="CustomShape 7"/>
          <p:cNvSpPr/>
          <p:nvPr/>
        </p:nvSpPr>
        <p:spPr>
          <a:xfrm>
            <a:off x="3805920" y="1877040"/>
            <a:ext cx="956520" cy="140040"/>
          </a:xfrm>
          <a:custGeom>
            <a:avLst/>
            <a:gdLst/>
            <a:ahLst/>
            <a:rect l="l" t="t" r="r" b="b"/>
            <a:pathLst>
              <a:path w="21600" h="21600">
                <a:moveTo>
                  <a:pt x="0" y="0"/>
                </a:moveTo>
                <a:lnTo>
                  <a:pt x="21600" y="21600"/>
                </a:lnTo>
              </a:path>
            </a:pathLst>
          </a:custGeom>
          <a:noFill/>
          <a:ln w="38160">
            <a:solidFill>
              <a:schemeClr val="tx2">
                <a:lumMod val="20000"/>
                <a:lumOff val="80000"/>
              </a:schemeClr>
            </a:solidFill>
            <a:round/>
            <a:tailEnd len="med" type="triangle" w="med"/>
          </a:ln>
        </p:spPr>
        <p:style>
          <a:lnRef idx="1">
            <a:schemeClr val="accent1"/>
          </a:lnRef>
          <a:fillRef idx="0">
            <a:schemeClr val="accent1"/>
          </a:fillRef>
          <a:effectRef idx="0">
            <a:schemeClr val="accent1"/>
          </a:effectRef>
          <a:fontRef idx="minor"/>
        </p:style>
      </p:sp>
      <p:sp>
        <p:nvSpPr>
          <p:cNvPr id="722" name="CustomShape 8"/>
          <p:cNvSpPr/>
          <p:nvPr/>
        </p:nvSpPr>
        <p:spPr>
          <a:xfrm>
            <a:off x="1132200" y="2177280"/>
            <a:ext cx="1478520" cy="2106360"/>
          </a:xfrm>
          <a:custGeom>
            <a:avLst/>
            <a:gdLst/>
            <a:ahLst/>
            <a:rect l="l" t="t" r="r" b="b"/>
            <a:pathLst>
              <a:path w="21600" h="21600">
                <a:moveTo>
                  <a:pt x="0" y="0"/>
                </a:moveTo>
                <a:lnTo>
                  <a:pt x="21600" y="21600"/>
                </a:lnTo>
              </a:path>
            </a:pathLst>
          </a:custGeom>
          <a:noFill/>
          <a:ln w="38160">
            <a:solidFill>
              <a:schemeClr val="tx2">
                <a:lumMod val="20000"/>
                <a:lumOff val="80000"/>
              </a:schemeClr>
            </a:solidFill>
            <a:round/>
            <a:tailEnd len="med" type="triangle" w="med"/>
          </a:ln>
        </p:spPr>
        <p:style>
          <a:lnRef idx="1">
            <a:schemeClr val="accent1"/>
          </a:lnRef>
          <a:fillRef idx="0">
            <a:schemeClr val="accent1"/>
          </a:fillRef>
          <a:effectRef idx="0">
            <a:schemeClr val="accent1"/>
          </a:effectRef>
          <a:fontRef idx="minor"/>
        </p:style>
      </p:sp>
      <p:sp>
        <p:nvSpPr>
          <p:cNvPr id="723" name="CustomShape 9"/>
          <p:cNvSpPr/>
          <p:nvPr/>
        </p:nvSpPr>
        <p:spPr>
          <a:xfrm>
            <a:off x="4812120" y="968760"/>
            <a:ext cx="6370200" cy="3314880"/>
          </a:xfrm>
          <a:prstGeom prst="rect">
            <a:avLst/>
          </a:prstGeom>
          <a:noFill/>
          <a:ln>
            <a:solidFill>
              <a:schemeClr val="accent6">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724" name="CustomShape 10"/>
          <p:cNvSpPr/>
          <p:nvPr/>
        </p:nvSpPr>
        <p:spPr>
          <a:xfrm>
            <a:off x="419760" y="4393080"/>
            <a:ext cx="5963400" cy="2053440"/>
          </a:xfrm>
          <a:prstGeom prst="rect">
            <a:avLst/>
          </a:prstGeom>
          <a:noFill/>
          <a:ln>
            <a:solidFill>
              <a:schemeClr val="accent6">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725" name="CustomShape 11"/>
          <p:cNvSpPr/>
          <p:nvPr/>
        </p:nvSpPr>
        <p:spPr>
          <a:xfrm>
            <a:off x="6420240" y="6039360"/>
            <a:ext cx="5663880" cy="59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Prediction of beta+ activity vs. in-beam PET measurement. The measurement indicated a</a:t>
            </a:r>
            <a:endParaRPr b="0" lang="it-IT" sz="1100" spc="-1" strike="noStrike">
              <a:latin typeface="Arial"/>
            </a:endParaRPr>
          </a:p>
          <a:p>
            <a:pPr>
              <a:lnSpc>
                <a:spcPct val="100000"/>
              </a:lnSpc>
            </a:pPr>
            <a:r>
              <a:rPr b="0" i="1" lang="en-US" sz="1100" spc="-1" strike="noStrike">
                <a:solidFill>
                  <a:srgbClr val="000000"/>
                </a:solidFill>
                <a:latin typeface="Calibri"/>
              </a:rPr>
              <a:t>slight rotation of the patient counterclockwise</a:t>
            </a:r>
            <a:endParaRPr b="0" lang="it-IT" sz="1100" spc="-1" strike="noStrike">
              <a:latin typeface="Arial"/>
            </a:endParaRPr>
          </a:p>
        </p:txBody>
      </p:sp>
      <p:sp>
        <p:nvSpPr>
          <p:cNvPr id="726" name="CustomShape 12"/>
          <p:cNvSpPr/>
          <p:nvPr/>
        </p:nvSpPr>
        <p:spPr>
          <a:xfrm>
            <a:off x="6544800" y="4312800"/>
            <a:ext cx="5663880" cy="59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Anatomical changes, their effects on dose and the approximate quantification of dose</a:t>
            </a:r>
            <a:endParaRPr b="0" lang="it-IT" sz="1100" spc="-1" strike="noStrike">
              <a:latin typeface="Arial"/>
            </a:endParaRPr>
          </a:p>
          <a:p>
            <a:pPr>
              <a:lnSpc>
                <a:spcPct val="100000"/>
              </a:lnSpc>
            </a:pPr>
            <a:r>
              <a:rPr b="0" i="1" lang="en-US" sz="1100" spc="-1" strike="noStrike">
                <a:solidFill>
                  <a:srgbClr val="000000"/>
                </a:solidFill>
                <a:latin typeface="Calibri"/>
              </a:rPr>
              <a:t>deviations from the treatment plan.</a:t>
            </a:r>
            <a:endParaRPr b="0" lang="it-IT" sz="11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27" name="Group 1"/>
          <p:cNvGrpSpPr/>
          <p:nvPr/>
        </p:nvGrpSpPr>
        <p:grpSpPr>
          <a:xfrm>
            <a:off x="0" y="6535080"/>
            <a:ext cx="12191760" cy="331560"/>
            <a:chOff x="0" y="6535080"/>
            <a:chExt cx="12191760" cy="331560"/>
          </a:xfrm>
        </p:grpSpPr>
        <p:sp>
          <p:nvSpPr>
            <p:cNvPr id="728"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729"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730" name="TextShape 4"/>
          <p:cNvSpPr txBox="1"/>
          <p:nvPr/>
        </p:nvSpPr>
        <p:spPr>
          <a:xfrm>
            <a:off x="2246760" y="-18720"/>
            <a:ext cx="769824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in-beam PET constraints</a:t>
            </a:r>
            <a:endParaRPr b="0" lang="it-IT" sz="6000" spc="-1" strike="noStrike">
              <a:solidFill>
                <a:srgbClr val="000000"/>
              </a:solidFill>
              <a:latin typeface="Calibri"/>
            </a:endParaRPr>
          </a:p>
        </p:txBody>
      </p:sp>
      <p:sp>
        <p:nvSpPr>
          <p:cNvPr id="731"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00ED60F1-45E6-40F2-82F6-5EAE6963391A}" type="slidenum">
              <a:rPr b="0" lang="it-IT" sz="1200" spc="-1" strike="noStrike">
                <a:solidFill>
                  <a:srgbClr val="ffffff"/>
                </a:solidFill>
                <a:latin typeface="Calibri"/>
              </a:rPr>
              <a:t>&lt;numero&gt;</a:t>
            </a:fld>
            <a:endParaRPr b="0" lang="it-IT" sz="1200" spc="-1" strike="noStrike">
              <a:latin typeface="Arial"/>
            </a:endParaRPr>
          </a:p>
        </p:txBody>
      </p:sp>
      <p:sp>
        <p:nvSpPr>
          <p:cNvPr id="732" name="CustomShape 6"/>
          <p:cNvSpPr/>
          <p:nvPr/>
        </p:nvSpPr>
        <p:spPr>
          <a:xfrm>
            <a:off x="-376920" y="1138680"/>
            <a:ext cx="8510760" cy="15505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alibri"/>
              </a:rPr>
              <a:t>Constraints:</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Calibri"/>
              </a:rPr>
              <a:t>restricted knowledge about the elemental composition metabolic washout</a:t>
            </a:r>
            <a:endParaRPr b="0" lang="it-IT" sz="1600" spc="-1" strike="noStrike">
              <a:latin typeface="Arial"/>
            </a:endParaRPr>
          </a:p>
          <a:p>
            <a:pPr marL="285840" indent="-285480">
              <a:lnSpc>
                <a:spcPct val="100000"/>
              </a:lnSpc>
              <a:buClr>
                <a:srgbClr val="000000"/>
              </a:buClr>
              <a:buFont typeface="Arial"/>
              <a:buChar char="•"/>
            </a:pPr>
            <a:r>
              <a:rPr b="0" lang="it-IT" sz="1600" spc="-1" strike="noStrike">
                <a:solidFill>
                  <a:srgbClr val="000000"/>
                </a:solidFill>
                <a:latin typeface="Calibri"/>
              </a:rPr>
              <a:t>low resolution due to spatial limitations</a:t>
            </a:r>
            <a:endParaRPr b="0" lang="it-IT" sz="1600" spc="-1" strike="noStrike">
              <a:latin typeface="Arial"/>
            </a:endParaRPr>
          </a:p>
          <a:p>
            <a:pPr marL="285840" indent="-285480">
              <a:lnSpc>
                <a:spcPct val="100000"/>
              </a:lnSpc>
              <a:buClr>
                <a:srgbClr val="000000"/>
              </a:buClr>
              <a:buFont typeface="Arial"/>
              <a:buChar char="•"/>
            </a:pPr>
            <a:r>
              <a:rPr b="0" lang="it-IT" sz="1600" spc="-1" strike="noStrike">
                <a:solidFill>
                  <a:srgbClr val="000000"/>
                </a:solidFill>
                <a:latin typeface="Calibri"/>
              </a:rPr>
              <a:t>Low statistics, no quantitavie measurements</a:t>
            </a:r>
            <a:endParaRPr b="0" lang="it-IT" sz="1600" spc="-1" strike="noStrike">
              <a:latin typeface="Arial"/>
            </a:endParaRPr>
          </a:p>
          <a:p>
            <a:pPr marL="285840" indent="-285480">
              <a:lnSpc>
                <a:spcPct val="100000"/>
              </a:lnSpc>
              <a:buClr>
                <a:srgbClr val="000000"/>
              </a:buClr>
              <a:buFont typeface="Arial"/>
              <a:buChar char="•"/>
            </a:pPr>
            <a:r>
              <a:rPr b="0" lang="it-IT" sz="1600" spc="-1" strike="noStrike">
                <a:solidFill>
                  <a:srgbClr val="000000"/>
                </a:solidFill>
                <a:latin typeface="Calibri"/>
              </a:rPr>
              <a:t>High background (gamma prompt, neutrons due to passive scattering beams..)</a:t>
            </a:r>
            <a:endParaRPr b="0" lang="it-IT" sz="1600" spc="-1" strike="noStrike">
              <a:latin typeface="Arial"/>
            </a:endParaRPr>
          </a:p>
          <a:p>
            <a:pPr marL="285840" indent="-285480">
              <a:lnSpc>
                <a:spcPct val="100000"/>
              </a:lnSpc>
              <a:buClr>
                <a:srgbClr val="000000"/>
              </a:buClr>
              <a:buFont typeface="Arial"/>
              <a:buChar char="•"/>
            </a:pPr>
            <a:r>
              <a:rPr b="0" lang="it-IT" sz="1600" spc="-1" strike="noStrike">
                <a:solidFill>
                  <a:srgbClr val="000000"/>
                </a:solidFill>
                <a:latin typeface="Calibri"/>
              </a:rPr>
              <a:t>Expencive</a:t>
            </a:r>
            <a:endParaRPr b="0" lang="it-IT" sz="1600" spc="-1" strike="noStrike">
              <a:latin typeface="Arial"/>
            </a:endParaRPr>
          </a:p>
        </p:txBody>
      </p:sp>
      <p:sp>
        <p:nvSpPr>
          <p:cNvPr id="733" name="CustomShape 7"/>
          <p:cNvSpPr/>
          <p:nvPr/>
        </p:nvSpPr>
        <p:spPr>
          <a:xfrm>
            <a:off x="-189720" y="3429000"/>
            <a:ext cx="10683000" cy="913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Further researches:</a:t>
            </a:r>
            <a:endParaRPr b="0" lang="it-IT" sz="1800" spc="-1" strike="noStrike">
              <a:latin typeface="Arial"/>
            </a:endParaRPr>
          </a:p>
          <a:p>
            <a:pPr>
              <a:lnSpc>
                <a:spcPct val="100000"/>
              </a:lnSpc>
            </a:pPr>
            <a:r>
              <a:rPr b="0" lang="it-IT" sz="1800" spc="-1" strike="noStrike">
                <a:solidFill>
                  <a:srgbClr val="000000"/>
                </a:solidFill>
                <a:latin typeface="Calibri"/>
              </a:rPr>
              <a:t>Tof, new detectors, highest graphic algoritms, highest efficiency photons, </a:t>
            </a:r>
            <a:r>
              <a:rPr b="0" lang="en-US" sz="1800" spc="-1" strike="noStrike">
                <a:solidFill>
                  <a:srgbClr val="000000"/>
                </a:solidFill>
                <a:latin typeface="PalatinoLTStd-Roman"/>
              </a:rPr>
              <a:t>hypofractionation</a:t>
            </a:r>
            <a:endParaRPr b="0" lang="it-IT" sz="1800" spc="-1" strike="noStrike">
              <a:latin typeface="Arial"/>
            </a:endParaRPr>
          </a:p>
          <a:p>
            <a:pPr>
              <a:lnSpc>
                <a:spcPct val="100000"/>
              </a:lnSpc>
            </a:pPr>
            <a:r>
              <a:rPr b="0" lang="en-US" sz="1800" spc="-1" strike="noStrike">
                <a:solidFill>
                  <a:srgbClr val="000000"/>
                </a:solidFill>
                <a:latin typeface="PalatinoLTStd-Roman"/>
              </a:rPr>
              <a:t>treatments with higher dose delivery, improved imaging detection</a:t>
            </a:r>
            <a:r>
              <a:rPr b="0" lang="it-IT" sz="1800" spc="-1" strike="noStrike">
                <a:solidFill>
                  <a:srgbClr val="000000"/>
                </a:solidFill>
                <a:latin typeface="Calibri"/>
              </a:rPr>
              <a:t> </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34" name="Group 1"/>
          <p:cNvGrpSpPr/>
          <p:nvPr/>
        </p:nvGrpSpPr>
        <p:grpSpPr>
          <a:xfrm>
            <a:off x="0" y="6535080"/>
            <a:ext cx="12191760" cy="331560"/>
            <a:chOff x="0" y="6535080"/>
            <a:chExt cx="12191760" cy="331560"/>
          </a:xfrm>
        </p:grpSpPr>
        <p:sp>
          <p:nvSpPr>
            <p:cNvPr id="735"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736"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737" name="TextShape 4"/>
          <p:cNvSpPr txBox="1"/>
          <p:nvPr/>
        </p:nvSpPr>
        <p:spPr>
          <a:xfrm>
            <a:off x="2246760" y="-18720"/>
            <a:ext cx="7698240" cy="1157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PGs detectors</a:t>
            </a:r>
            <a:endParaRPr b="0" lang="it-IT" sz="6000" spc="-1" strike="noStrike">
              <a:solidFill>
                <a:srgbClr val="000000"/>
              </a:solidFill>
              <a:latin typeface="Calibri"/>
            </a:endParaRPr>
          </a:p>
        </p:txBody>
      </p:sp>
      <p:sp>
        <p:nvSpPr>
          <p:cNvPr id="738"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8ED5730E-DB81-4203-95EC-0256AA1DBE6C}" type="slidenum">
              <a:rPr b="0" lang="it-IT" sz="1200" spc="-1" strike="noStrike">
                <a:solidFill>
                  <a:srgbClr val="ffffff"/>
                </a:solidFill>
                <a:latin typeface="Calibri"/>
              </a:rPr>
              <a:t>&lt;numero&gt;</a:t>
            </a:fld>
            <a:endParaRPr b="0" lang="it-IT" sz="1200" spc="-1" strike="noStrike">
              <a:latin typeface="Arial"/>
            </a:endParaRPr>
          </a:p>
        </p:txBody>
      </p:sp>
      <p:pic>
        <p:nvPicPr>
          <p:cNvPr id="739" name="Immagine 6" descr=""/>
          <p:cNvPicPr/>
          <p:nvPr/>
        </p:nvPicPr>
        <p:blipFill>
          <a:blip r:embed="rId1"/>
          <a:stretch/>
        </p:blipFill>
        <p:spPr>
          <a:xfrm>
            <a:off x="95400" y="1010880"/>
            <a:ext cx="2774880" cy="2557080"/>
          </a:xfrm>
          <a:prstGeom prst="rect">
            <a:avLst/>
          </a:prstGeom>
          <a:ln w="19080">
            <a:solidFill>
              <a:schemeClr val="accent6">
                <a:lumMod val="40000"/>
                <a:lumOff val="60000"/>
              </a:schemeClr>
            </a:solidFill>
            <a:round/>
          </a:ln>
        </p:spPr>
      </p:pic>
      <p:pic>
        <p:nvPicPr>
          <p:cNvPr id="740" name="Immagine 9" descr=""/>
          <p:cNvPicPr/>
          <p:nvPr/>
        </p:nvPicPr>
        <p:blipFill>
          <a:blip r:embed="rId2"/>
          <a:stretch/>
        </p:blipFill>
        <p:spPr>
          <a:xfrm>
            <a:off x="3116520" y="1010880"/>
            <a:ext cx="2631240" cy="2557080"/>
          </a:xfrm>
          <a:prstGeom prst="rect">
            <a:avLst/>
          </a:prstGeom>
          <a:ln w="19080">
            <a:solidFill>
              <a:schemeClr val="accent6">
                <a:lumMod val="40000"/>
                <a:lumOff val="60000"/>
              </a:schemeClr>
            </a:solidFill>
            <a:round/>
          </a:ln>
        </p:spPr>
      </p:pic>
      <p:pic>
        <p:nvPicPr>
          <p:cNvPr id="741" name="Immagine 14" descr=""/>
          <p:cNvPicPr/>
          <p:nvPr/>
        </p:nvPicPr>
        <p:blipFill>
          <a:blip r:embed="rId3"/>
          <a:stretch/>
        </p:blipFill>
        <p:spPr>
          <a:xfrm>
            <a:off x="5903280" y="1010880"/>
            <a:ext cx="2895120" cy="3128040"/>
          </a:xfrm>
          <a:prstGeom prst="rect">
            <a:avLst/>
          </a:prstGeom>
          <a:ln w="19080">
            <a:solidFill>
              <a:schemeClr val="accent6">
                <a:lumMod val="40000"/>
                <a:lumOff val="60000"/>
              </a:schemeClr>
            </a:solidFill>
            <a:round/>
          </a:ln>
        </p:spPr>
      </p:pic>
      <p:sp>
        <p:nvSpPr>
          <p:cNvPr id="742" name="CustomShape 6"/>
          <p:cNvSpPr/>
          <p:nvPr/>
        </p:nvSpPr>
        <p:spPr>
          <a:xfrm>
            <a:off x="95760" y="3702240"/>
            <a:ext cx="2365200" cy="82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600" spc="-1" strike="noStrike">
                <a:solidFill>
                  <a:srgbClr val="000000"/>
                </a:solidFill>
                <a:latin typeface="AdvTTa966caec"/>
                <a:ea typeface="Calibri"/>
              </a:rPr>
              <a:t>slit gamma camera</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AdvTTa966caec"/>
                <a:ea typeface="Calibri"/>
              </a:rPr>
              <a:t>1-D profile</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AdvTTa966caec"/>
                <a:ea typeface="Calibri"/>
              </a:rPr>
              <a:t>slit against bkg</a:t>
            </a:r>
            <a:r>
              <a:rPr b="1" i="1" lang="en-US" sz="1600" spc="-1" strike="noStrike">
                <a:solidFill>
                  <a:srgbClr val="000000"/>
                </a:solidFill>
                <a:latin typeface="AdvTTa966caec"/>
                <a:ea typeface="Calibri"/>
              </a:rPr>
              <a:t> </a:t>
            </a:r>
            <a:endParaRPr b="0" lang="it-IT" sz="1600" spc="-1" strike="noStrike">
              <a:latin typeface="Arial"/>
            </a:endParaRPr>
          </a:p>
        </p:txBody>
      </p:sp>
      <p:sp>
        <p:nvSpPr>
          <p:cNvPr id="743" name="CustomShape 7"/>
          <p:cNvSpPr/>
          <p:nvPr/>
        </p:nvSpPr>
        <p:spPr>
          <a:xfrm>
            <a:off x="2900520" y="3702240"/>
            <a:ext cx="2974680" cy="82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600" spc="-1" strike="noStrike">
                <a:solidFill>
                  <a:srgbClr val="000000"/>
                </a:solidFill>
                <a:latin typeface="AdvTTa966caec"/>
              </a:rPr>
              <a:t>fast scintillator detector</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AdvTTa966caec"/>
              </a:rPr>
              <a:t>dE/dx + TOF from scint</a:t>
            </a:r>
            <a:endParaRPr b="0" lang="it-IT" sz="1600" spc="-1" strike="noStrike">
              <a:latin typeface="Arial"/>
            </a:endParaRPr>
          </a:p>
          <a:p>
            <a:pPr>
              <a:lnSpc>
                <a:spcPct val="100000"/>
              </a:lnSpc>
            </a:pPr>
            <a:r>
              <a:rPr b="0" lang="en-US" sz="1600" spc="-1" strike="noStrike">
                <a:solidFill>
                  <a:srgbClr val="000000"/>
                </a:solidFill>
                <a:latin typeface="AdvTTa966caec"/>
              </a:rPr>
              <a:t>used for discrimination</a:t>
            </a:r>
            <a:endParaRPr b="0" lang="it-IT" sz="1600" spc="-1" strike="noStrike">
              <a:latin typeface="Arial"/>
            </a:endParaRPr>
          </a:p>
        </p:txBody>
      </p:sp>
      <p:sp>
        <p:nvSpPr>
          <p:cNvPr id="744" name="CustomShape 8"/>
          <p:cNvSpPr/>
          <p:nvPr/>
        </p:nvSpPr>
        <p:spPr>
          <a:xfrm>
            <a:off x="6369120" y="4230720"/>
            <a:ext cx="1963800" cy="106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n-US" sz="1600" spc="-1" strike="noStrike">
                <a:solidFill>
                  <a:srgbClr val="000000"/>
                </a:solidFill>
                <a:latin typeface="AdvTTa966caec"/>
                <a:ea typeface="Calibri"/>
              </a:rPr>
              <a:t>Compton camera</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AdvTTa966caec"/>
                <a:ea typeface="Calibri"/>
              </a:rPr>
              <a:t>define origin cone from CC</a:t>
            </a:r>
            <a:endParaRPr b="0" lang="it-IT" sz="1600" spc="-1" strike="noStrike">
              <a:latin typeface="Arial"/>
            </a:endParaRPr>
          </a:p>
        </p:txBody>
      </p:sp>
      <p:pic>
        <p:nvPicPr>
          <p:cNvPr id="745" name="Immagine 28" descr=""/>
          <p:cNvPicPr/>
          <p:nvPr/>
        </p:nvPicPr>
        <p:blipFill>
          <a:blip r:embed="rId4"/>
          <a:stretch/>
        </p:blipFill>
        <p:spPr>
          <a:xfrm>
            <a:off x="12933360" y="334800"/>
            <a:ext cx="8085240" cy="4091760"/>
          </a:xfrm>
          <a:prstGeom prst="rect">
            <a:avLst/>
          </a:prstGeom>
          <a:ln>
            <a:noFill/>
          </a:ln>
        </p:spPr>
      </p:pic>
      <p:pic>
        <p:nvPicPr>
          <p:cNvPr id="746" name="Immagine 38" descr=""/>
          <p:cNvPicPr/>
          <p:nvPr/>
        </p:nvPicPr>
        <p:blipFill>
          <a:blip r:embed="rId5"/>
          <a:stretch/>
        </p:blipFill>
        <p:spPr>
          <a:xfrm>
            <a:off x="12889800" y="4306680"/>
            <a:ext cx="5128200" cy="3985200"/>
          </a:xfrm>
          <a:prstGeom prst="rect">
            <a:avLst/>
          </a:prstGeom>
          <a:ln>
            <a:noFill/>
          </a:ln>
        </p:spPr>
      </p:pic>
      <p:pic>
        <p:nvPicPr>
          <p:cNvPr id="747" name="Immagine 40" descr=""/>
          <p:cNvPicPr/>
          <p:nvPr/>
        </p:nvPicPr>
        <p:blipFill>
          <a:blip r:embed="rId6"/>
          <a:stretch/>
        </p:blipFill>
        <p:spPr>
          <a:xfrm>
            <a:off x="18550080" y="4542480"/>
            <a:ext cx="6187680" cy="4015800"/>
          </a:xfrm>
          <a:prstGeom prst="rect">
            <a:avLst/>
          </a:prstGeom>
          <a:ln>
            <a:noFill/>
          </a:ln>
        </p:spPr>
      </p:pic>
      <p:pic>
        <p:nvPicPr>
          <p:cNvPr id="748" name="Immagine 42" descr=""/>
          <p:cNvPicPr/>
          <p:nvPr/>
        </p:nvPicPr>
        <p:blipFill>
          <a:blip r:embed="rId7"/>
          <a:stretch/>
        </p:blipFill>
        <p:spPr>
          <a:xfrm>
            <a:off x="8969760" y="1010880"/>
            <a:ext cx="2933280" cy="3143880"/>
          </a:xfrm>
          <a:prstGeom prst="rect">
            <a:avLst/>
          </a:prstGeom>
          <a:ln w="19080">
            <a:solidFill>
              <a:schemeClr val="accent6">
                <a:lumMod val="40000"/>
                <a:lumOff val="60000"/>
              </a:schemeClr>
            </a:solidFill>
            <a:round/>
          </a:ln>
        </p:spPr>
      </p:pic>
      <p:sp>
        <p:nvSpPr>
          <p:cNvPr id="749" name="CustomShape 9"/>
          <p:cNvSpPr/>
          <p:nvPr/>
        </p:nvSpPr>
        <p:spPr>
          <a:xfrm>
            <a:off x="8925840" y="4230720"/>
            <a:ext cx="3431520" cy="1549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n-US" sz="1600" spc="-1" strike="noStrike">
                <a:solidFill>
                  <a:srgbClr val="000000"/>
                </a:solidFill>
                <a:latin typeface="SFRM1000"/>
                <a:ea typeface="Calibri"/>
              </a:rPr>
              <a:t>electron tracking Compton camera</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SFRM1000"/>
                <a:ea typeface="Calibri"/>
              </a:rPr>
              <a:t>TPC + scint</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SFRM1000"/>
                <a:ea typeface="Calibri"/>
              </a:rPr>
              <a:t>TPC: angular localization</a:t>
            </a:r>
            <a:endParaRPr b="0" lang="it-IT" sz="1600" spc="-1" strike="noStrike">
              <a:latin typeface="Arial"/>
            </a:endParaRPr>
          </a:p>
          <a:p>
            <a:pPr marL="285840" indent="-285480">
              <a:lnSpc>
                <a:spcPct val="100000"/>
              </a:lnSpc>
              <a:buClr>
                <a:srgbClr val="000000"/>
              </a:buClr>
              <a:buFont typeface="Arial"/>
              <a:buChar char="•"/>
            </a:pPr>
            <a:r>
              <a:rPr b="0" lang="en-US" sz="1600" spc="-1" strike="noStrike">
                <a:solidFill>
                  <a:srgbClr val="000000"/>
                </a:solidFill>
                <a:latin typeface="SFRM1000"/>
                <a:ea typeface="Calibri"/>
              </a:rPr>
              <a:t>Less CC but highest efficiency</a:t>
            </a:r>
            <a:r>
              <a:rPr b="1" i="1" lang="en-US" sz="1600" spc="-1" strike="noStrike">
                <a:solidFill>
                  <a:srgbClr val="000000"/>
                </a:solidFill>
                <a:latin typeface="SFRM1000"/>
                <a:ea typeface="Calibri"/>
              </a:rPr>
              <a:t> </a:t>
            </a:r>
            <a:endParaRPr b="0" lang="it-IT" sz="1600" spc="-1" strike="noStrike">
              <a:latin typeface="Arial"/>
            </a:endParaRPr>
          </a:p>
        </p:txBody>
      </p:sp>
      <p:pic>
        <p:nvPicPr>
          <p:cNvPr id="750" name="Immagine 44" descr=""/>
          <p:cNvPicPr/>
          <p:nvPr/>
        </p:nvPicPr>
        <p:blipFill>
          <a:blip r:embed="rId8"/>
          <a:srcRect l="0" t="0" r="0" b="31301"/>
          <a:stretch/>
        </p:blipFill>
        <p:spPr>
          <a:xfrm>
            <a:off x="95400" y="4787280"/>
            <a:ext cx="4682160" cy="1627920"/>
          </a:xfrm>
          <a:prstGeom prst="rect">
            <a:avLst/>
          </a:prstGeom>
          <a:ln>
            <a:solidFill>
              <a:schemeClr val="accent6">
                <a:lumMod val="40000"/>
                <a:lumOff val="60000"/>
              </a:schemeClr>
            </a:solidFill>
          </a:ln>
        </p:spPr>
      </p:pic>
      <p:sp>
        <p:nvSpPr>
          <p:cNvPr id="751" name="CustomShape 10"/>
          <p:cNvSpPr/>
          <p:nvPr/>
        </p:nvSpPr>
        <p:spPr>
          <a:xfrm flipH="1">
            <a:off x="2189880" y="3090600"/>
            <a:ext cx="1513080" cy="20714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752" name="CustomShape 11"/>
          <p:cNvSpPr/>
          <p:nvPr/>
        </p:nvSpPr>
        <p:spPr>
          <a:xfrm>
            <a:off x="2378520" y="5517360"/>
            <a:ext cx="59580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400" spc="-1" strike="noStrike">
                <a:solidFill>
                  <a:srgbClr val="ff0000"/>
                </a:solidFill>
                <a:latin typeface="Calibri"/>
              </a:rPr>
              <a:t>35 s</a:t>
            </a:r>
            <a:endParaRPr b="0" lang="it-IT" sz="1400" spc="-1" strike="noStrike">
              <a:latin typeface="Arial"/>
            </a:endParaRPr>
          </a:p>
        </p:txBody>
      </p:sp>
      <p:sp>
        <p:nvSpPr>
          <p:cNvPr id="753" name="CustomShape 12"/>
          <p:cNvSpPr/>
          <p:nvPr/>
        </p:nvSpPr>
        <p:spPr>
          <a:xfrm>
            <a:off x="1069920" y="6006240"/>
            <a:ext cx="416880" cy="4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it-IT" sz="1100" spc="-1" strike="noStrike">
                <a:solidFill>
                  <a:srgbClr val="ff0000"/>
                </a:solidFill>
                <a:latin typeface="Calibri"/>
              </a:rPr>
              <a:t>35 s</a:t>
            </a:r>
            <a:endParaRPr b="0" lang="it-IT" sz="11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54" name="Group 1"/>
          <p:cNvGrpSpPr/>
          <p:nvPr/>
        </p:nvGrpSpPr>
        <p:grpSpPr>
          <a:xfrm>
            <a:off x="0" y="6535080"/>
            <a:ext cx="12191760" cy="331560"/>
            <a:chOff x="0" y="6535080"/>
            <a:chExt cx="12191760" cy="331560"/>
          </a:xfrm>
        </p:grpSpPr>
        <p:sp>
          <p:nvSpPr>
            <p:cNvPr id="755"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756"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757" name="TextShape 4"/>
          <p:cNvSpPr txBox="1"/>
          <p:nvPr/>
        </p:nvSpPr>
        <p:spPr>
          <a:xfrm>
            <a:off x="2246760" y="-18720"/>
            <a:ext cx="7698240" cy="1157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PGs vs </a:t>
            </a:r>
            <a:r>
              <a:rPr b="0" lang="el-GR" sz="6000" spc="-55" strike="noStrike">
                <a:solidFill>
                  <a:srgbClr val="ff0000"/>
                </a:solidFill>
                <a:latin typeface="Browallia New"/>
              </a:rPr>
              <a:t>β</a:t>
            </a:r>
            <a:r>
              <a:rPr b="0" lang="it-IT" sz="6000" spc="-55" strike="noStrike">
                <a:solidFill>
                  <a:srgbClr val="ff0000"/>
                </a:solidFill>
                <a:latin typeface="Browallia New"/>
              </a:rPr>
              <a:t>+ gammas</a:t>
            </a:r>
            <a:endParaRPr b="0" lang="it-IT" sz="6000" spc="-1" strike="noStrike">
              <a:solidFill>
                <a:srgbClr val="000000"/>
              </a:solidFill>
              <a:latin typeface="Calibri"/>
            </a:endParaRPr>
          </a:p>
        </p:txBody>
      </p:sp>
      <p:sp>
        <p:nvSpPr>
          <p:cNvPr id="758"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72375B69-769B-4956-91CE-73CED9C26D54}" type="slidenum">
              <a:rPr b="0" lang="it-IT" sz="1200" spc="-1" strike="noStrike">
                <a:solidFill>
                  <a:srgbClr val="ffffff"/>
                </a:solidFill>
                <a:latin typeface="Calibri"/>
              </a:rPr>
              <a:t>&lt;numero&gt;</a:t>
            </a:fld>
            <a:endParaRPr b="0" lang="it-IT" sz="1200" spc="-1" strike="noStrike">
              <a:latin typeface="Arial"/>
            </a:endParaRPr>
          </a:p>
        </p:txBody>
      </p:sp>
      <p:sp>
        <p:nvSpPr>
          <p:cNvPr id="759" name="CustomShape 6"/>
          <p:cNvSpPr/>
          <p:nvPr/>
        </p:nvSpPr>
        <p:spPr>
          <a:xfrm>
            <a:off x="1387800" y="1103760"/>
            <a:ext cx="3259800" cy="1461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800" spc="-1" strike="noStrike">
                <a:solidFill>
                  <a:srgbClr val="000000"/>
                </a:solidFill>
                <a:latin typeface="Calibri"/>
              </a:rPr>
              <a:t>no physiological washout</a:t>
            </a:r>
            <a:endParaRPr b="0" lang="it-IT" sz="1800" spc="-1" strike="noStrike">
              <a:latin typeface="Arial"/>
            </a:endParaRPr>
          </a:p>
          <a:p>
            <a:pPr>
              <a:lnSpc>
                <a:spcPct val="100000"/>
              </a:lnSpc>
            </a:pPr>
            <a:r>
              <a:rPr b="0" lang="it-IT" sz="1800" spc="-1" strike="noStrike">
                <a:solidFill>
                  <a:srgbClr val="000000"/>
                </a:solidFill>
                <a:latin typeface="Calibri"/>
              </a:rPr>
              <a:t>no delay detection</a:t>
            </a:r>
            <a:endParaRPr b="0" lang="it-IT" sz="1800" spc="-1" strike="noStrike">
              <a:latin typeface="Arial"/>
            </a:endParaRPr>
          </a:p>
          <a:p>
            <a:pPr>
              <a:lnSpc>
                <a:spcPct val="100000"/>
              </a:lnSpc>
            </a:pPr>
            <a:r>
              <a:rPr b="0" lang="it-IT" sz="1800" spc="-1" strike="noStrike">
                <a:solidFill>
                  <a:srgbClr val="000000"/>
                </a:solidFill>
                <a:latin typeface="Calibri"/>
              </a:rPr>
              <a:t>higher yield</a:t>
            </a:r>
            <a:endParaRPr b="0" lang="it-IT" sz="1800" spc="-1" strike="noStrike">
              <a:latin typeface="Arial"/>
            </a:endParaRPr>
          </a:p>
          <a:p>
            <a:pPr>
              <a:lnSpc>
                <a:spcPct val="100000"/>
              </a:lnSpc>
            </a:pPr>
            <a:r>
              <a:rPr b="0" lang="it-IT" sz="1800" spc="-1" strike="noStrike">
                <a:solidFill>
                  <a:srgbClr val="000000"/>
                </a:solidFill>
                <a:latin typeface="Calibri"/>
              </a:rPr>
              <a:t>reduced signal attenuation</a:t>
            </a:r>
            <a:endParaRPr b="0" lang="it-IT" sz="1800" spc="-1" strike="noStrike">
              <a:latin typeface="Arial"/>
            </a:endParaRPr>
          </a:p>
          <a:p>
            <a:pPr>
              <a:lnSpc>
                <a:spcPct val="100000"/>
              </a:lnSpc>
            </a:pPr>
            <a:endParaRPr b="0" lang="it-IT" sz="1800" spc="-1" strike="noStrike">
              <a:latin typeface="Arial"/>
            </a:endParaRPr>
          </a:p>
        </p:txBody>
      </p:sp>
      <p:sp>
        <p:nvSpPr>
          <p:cNvPr id="760" name="CustomShape 7"/>
          <p:cNvSpPr/>
          <p:nvPr/>
        </p:nvSpPr>
        <p:spPr>
          <a:xfrm>
            <a:off x="5255280" y="1380960"/>
            <a:ext cx="1270440" cy="360"/>
          </a:xfrm>
          <a:custGeom>
            <a:avLst/>
            <a:gdLst/>
            <a:ahLst/>
            <a:rect l="l" t="t" r="r" b="b"/>
            <a:pathLst>
              <a:path w="21600" h="21600">
                <a:moveTo>
                  <a:pt x="0" y="0"/>
                </a:moveTo>
                <a:lnTo>
                  <a:pt x="21600" y="21600"/>
                </a:lnTo>
              </a:path>
            </a:pathLst>
          </a:custGeom>
          <a:noFill/>
          <a:ln w="38160">
            <a:solidFill>
              <a:srgbClr val="00b050"/>
            </a:solidFill>
            <a:round/>
            <a:tailEnd len="med" type="triangle" w="med"/>
          </a:ln>
        </p:spPr>
        <p:style>
          <a:lnRef idx="1">
            <a:schemeClr val="accent1"/>
          </a:lnRef>
          <a:fillRef idx="0">
            <a:schemeClr val="accent1"/>
          </a:fillRef>
          <a:effectRef idx="0">
            <a:schemeClr val="accent1"/>
          </a:effectRef>
          <a:fontRef idx="minor"/>
        </p:style>
      </p:sp>
      <p:sp>
        <p:nvSpPr>
          <p:cNvPr id="761" name="CustomShape 8"/>
          <p:cNvSpPr/>
          <p:nvPr/>
        </p:nvSpPr>
        <p:spPr>
          <a:xfrm>
            <a:off x="7649640" y="1150560"/>
            <a:ext cx="2374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it-IT" sz="1800" spc="-1" strike="noStrike">
                <a:solidFill>
                  <a:srgbClr val="000000"/>
                </a:solidFill>
                <a:latin typeface="Calibri"/>
              </a:rPr>
              <a:t>better resolution</a:t>
            </a:r>
            <a:endParaRPr b="0" lang="it-IT" sz="1800" spc="-1" strike="noStrike">
              <a:latin typeface="Arial"/>
            </a:endParaRPr>
          </a:p>
        </p:txBody>
      </p:sp>
      <p:sp>
        <p:nvSpPr>
          <p:cNvPr id="762" name="CustomShape 9"/>
          <p:cNvSpPr/>
          <p:nvPr/>
        </p:nvSpPr>
        <p:spPr>
          <a:xfrm>
            <a:off x="867240" y="1196280"/>
            <a:ext cx="7797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it-IT" sz="1800" spc="-1" strike="noStrike">
                <a:solidFill>
                  <a:srgbClr val="00b050"/>
                </a:solidFill>
                <a:latin typeface="Calibri"/>
              </a:rPr>
              <a:t>Pro:</a:t>
            </a:r>
            <a:endParaRPr b="0" lang="it-IT" sz="1800" spc="-1" strike="noStrike">
              <a:latin typeface="Arial"/>
            </a:endParaRPr>
          </a:p>
        </p:txBody>
      </p:sp>
      <p:sp>
        <p:nvSpPr>
          <p:cNvPr id="763" name="CustomShape 10"/>
          <p:cNvSpPr/>
          <p:nvPr/>
        </p:nvSpPr>
        <p:spPr>
          <a:xfrm>
            <a:off x="1730160" y="2470320"/>
            <a:ext cx="43156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1800" spc="-1" strike="noStrike">
                <a:solidFill>
                  <a:srgbClr val="000000"/>
                </a:solidFill>
                <a:latin typeface="Calibri"/>
              </a:rPr>
              <a:t>much higher SNR </a:t>
            </a:r>
            <a:endParaRPr b="0" lang="it-IT" sz="1800" spc="-1" strike="noStrike">
              <a:latin typeface="Arial"/>
            </a:endParaRPr>
          </a:p>
        </p:txBody>
      </p:sp>
      <p:sp>
        <p:nvSpPr>
          <p:cNvPr id="764" name="CustomShape 11"/>
          <p:cNvSpPr/>
          <p:nvPr/>
        </p:nvSpPr>
        <p:spPr>
          <a:xfrm>
            <a:off x="867240" y="2481480"/>
            <a:ext cx="7797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it-IT" sz="1800" spc="-1" strike="noStrike">
                <a:solidFill>
                  <a:srgbClr val="ff0000"/>
                </a:solidFill>
                <a:latin typeface="Calibri"/>
              </a:rPr>
              <a:t>Cons:</a:t>
            </a:r>
            <a:endParaRPr b="0" lang="it-IT" sz="1800" spc="-1" strike="noStrike">
              <a:latin typeface="Arial"/>
            </a:endParaRPr>
          </a:p>
        </p:txBody>
      </p:sp>
      <p:sp>
        <p:nvSpPr>
          <p:cNvPr id="765" name="CustomShape 12"/>
          <p:cNvSpPr/>
          <p:nvPr/>
        </p:nvSpPr>
        <p:spPr>
          <a:xfrm flipV="1">
            <a:off x="5255280" y="2720160"/>
            <a:ext cx="1270440" cy="1044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66" name="CustomShape 13"/>
          <p:cNvSpPr/>
          <p:nvPr/>
        </p:nvSpPr>
        <p:spPr>
          <a:xfrm>
            <a:off x="7322760" y="2127960"/>
            <a:ext cx="3027240" cy="1130760"/>
          </a:xfrm>
          <a:prstGeom prst="rect">
            <a:avLst/>
          </a:prstGeom>
          <a:noFill/>
          <a:ln>
            <a:noFill/>
          </a:ln>
        </p:spPr>
        <p:style>
          <a:lnRef idx="0"/>
          <a:fillRef idx="0"/>
          <a:effectRef idx="0"/>
          <a:fontRef idx="minor"/>
        </p:style>
        <p:txBody>
          <a:bodyPr lIns="90000" rIns="90000" tIns="45000" bIns="45000">
            <a:spAutoFit/>
          </a:bodyPr>
          <a:p>
            <a:pPr algn="ctr">
              <a:lnSpc>
                <a:spcPct val="107000"/>
              </a:lnSpc>
              <a:spcAft>
                <a:spcPts val="799"/>
              </a:spcAft>
            </a:pPr>
            <a:r>
              <a:rPr b="1" i="1" lang="en-US" sz="1600" spc="-1" strike="noStrike">
                <a:solidFill>
                  <a:srgbClr val="000000"/>
                </a:solidFill>
                <a:latin typeface="Calibri"/>
              </a:rPr>
              <a:t>Needed</a:t>
            </a:r>
            <a:br/>
            <a:r>
              <a:rPr b="0" lang="en-US" sz="1600" spc="-1" strike="noStrike">
                <a:solidFill>
                  <a:srgbClr val="000000"/>
                </a:solidFill>
                <a:latin typeface="Calibri"/>
                <a:ea typeface="Calibri"/>
              </a:rPr>
              <a:t>high detection </a:t>
            </a:r>
            <a:r>
              <a:rPr b="1" i="1" lang="en-US" sz="1600" spc="-1" strike="noStrike">
                <a:solidFill>
                  <a:srgbClr val="000000"/>
                </a:solidFill>
                <a:latin typeface="Calibri"/>
                <a:ea typeface="Calibri"/>
              </a:rPr>
              <a:t>efficiency</a:t>
            </a:r>
            <a:br/>
            <a:r>
              <a:rPr b="0" lang="en-US" sz="1600" spc="-1" strike="noStrike">
                <a:solidFill>
                  <a:srgbClr val="000000"/>
                </a:solidFill>
                <a:latin typeface="Calibri"/>
                <a:ea typeface="Calibri"/>
              </a:rPr>
              <a:t>good </a:t>
            </a:r>
            <a:r>
              <a:rPr b="1" i="1" lang="en-US" sz="1600" spc="-1" strike="noStrike">
                <a:solidFill>
                  <a:srgbClr val="000000"/>
                </a:solidFill>
                <a:latin typeface="Calibri"/>
                <a:ea typeface="Calibri"/>
              </a:rPr>
              <a:t>spatial </a:t>
            </a:r>
            <a:r>
              <a:rPr b="0" lang="en-US" sz="1600" spc="-1" strike="noStrike">
                <a:solidFill>
                  <a:srgbClr val="000000"/>
                </a:solidFill>
                <a:latin typeface="Calibri"/>
                <a:ea typeface="Calibri"/>
              </a:rPr>
              <a:t>and </a:t>
            </a:r>
            <a:r>
              <a:rPr b="1" i="1" lang="en-US" sz="1600" spc="-1" strike="noStrike">
                <a:solidFill>
                  <a:srgbClr val="000000"/>
                </a:solidFill>
                <a:latin typeface="Calibri"/>
                <a:ea typeface="Calibri"/>
              </a:rPr>
              <a:t>time</a:t>
            </a:r>
            <a:r>
              <a:rPr b="1" i="1" lang="it-IT" sz="1600" spc="-1" strike="noStrike">
                <a:solidFill>
                  <a:srgbClr val="000000"/>
                </a:solidFill>
                <a:latin typeface="Calibri"/>
                <a:ea typeface="Calibri"/>
              </a:rPr>
              <a:t> </a:t>
            </a:r>
            <a:r>
              <a:rPr b="1" i="1" lang="en-US" sz="1600" spc="-1" strike="noStrike">
                <a:solidFill>
                  <a:srgbClr val="000000"/>
                </a:solidFill>
                <a:latin typeface="Calibri"/>
                <a:ea typeface="Calibri"/>
              </a:rPr>
              <a:t>resolution</a:t>
            </a:r>
            <a:endParaRPr b="0" lang="it-IT" sz="1600" spc="-1" strike="noStrike">
              <a:latin typeface="Arial"/>
            </a:endParaRPr>
          </a:p>
        </p:txBody>
      </p:sp>
      <p:pic>
        <p:nvPicPr>
          <p:cNvPr id="767" name="Immagine 40" descr=""/>
          <p:cNvPicPr/>
          <p:nvPr/>
        </p:nvPicPr>
        <p:blipFill>
          <a:blip r:embed="rId1"/>
          <a:stretch/>
        </p:blipFill>
        <p:spPr>
          <a:xfrm>
            <a:off x="948600" y="3066840"/>
            <a:ext cx="4815720" cy="2933640"/>
          </a:xfrm>
          <a:prstGeom prst="rect">
            <a:avLst/>
          </a:prstGeom>
          <a:ln w="28440">
            <a:solidFill>
              <a:schemeClr val="accent6">
                <a:lumMod val="40000"/>
                <a:lumOff val="60000"/>
              </a:schemeClr>
            </a:solidFill>
            <a:round/>
          </a:ln>
        </p:spPr>
      </p:pic>
      <p:sp>
        <p:nvSpPr>
          <p:cNvPr id="768" name="CustomShape 14"/>
          <p:cNvSpPr/>
          <p:nvPr/>
        </p:nvSpPr>
        <p:spPr>
          <a:xfrm>
            <a:off x="867240" y="6052320"/>
            <a:ext cx="4815720" cy="577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it-IT" sz="1100" spc="-1" strike="noStrike">
                <a:solidFill>
                  <a:srgbClr val="000000"/>
                </a:solidFill>
                <a:latin typeface="Calibri"/>
              </a:rPr>
              <a:t>Schematic drawing of the 3-</a:t>
            </a:r>
            <a:r>
              <a:rPr b="0" i="1" lang="el-GR" sz="1100" spc="-1" strike="noStrike">
                <a:solidFill>
                  <a:srgbClr val="000000"/>
                </a:solidFill>
                <a:latin typeface="Calibri"/>
              </a:rPr>
              <a:t>γ</a:t>
            </a:r>
            <a:r>
              <a:rPr b="0" i="1" lang="it-IT" sz="1100" spc="-1" strike="noStrike">
                <a:solidFill>
                  <a:srgbClr val="000000"/>
                </a:solidFill>
                <a:latin typeface="Calibri"/>
              </a:rPr>
              <a:t> imaging principle</a:t>
            </a:r>
            <a:br/>
            <a:r>
              <a:rPr b="0" i="1" lang="en-US" sz="1000" spc="-1" strike="noStrike">
                <a:solidFill>
                  <a:srgbClr val="000000"/>
                </a:solidFill>
                <a:latin typeface="KHGOJ O+ Adv O T 863180fb"/>
              </a:rPr>
              <a:t>On- and off-line monitoring of ion beam treatment, Katia Parodi</a:t>
            </a:r>
            <a:endParaRPr b="0" lang="it-IT" sz="1000" spc="-1" strike="noStrike">
              <a:latin typeface="Arial"/>
            </a:endParaRPr>
          </a:p>
          <a:p>
            <a:pPr>
              <a:lnSpc>
                <a:spcPct val="100000"/>
              </a:lnSpc>
            </a:pPr>
            <a:endParaRPr b="0" lang="it-IT" sz="1000" spc="-1" strike="noStrike">
              <a:latin typeface="Arial"/>
            </a:endParaRPr>
          </a:p>
        </p:txBody>
      </p:sp>
      <p:sp>
        <p:nvSpPr>
          <p:cNvPr id="769" name="CustomShape 15"/>
          <p:cNvSpPr/>
          <p:nvPr/>
        </p:nvSpPr>
        <p:spPr>
          <a:xfrm>
            <a:off x="6257160" y="4208040"/>
            <a:ext cx="4608360" cy="82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600" spc="-1" strike="noStrike">
                <a:solidFill>
                  <a:srgbClr val="000000"/>
                </a:solidFill>
                <a:latin typeface="Calibri"/>
              </a:rPr>
              <a:t>Full ring PET + TPC Compton camera:</a:t>
            </a:r>
            <a:endParaRPr b="0" lang="it-IT" sz="1600" spc="-1" strike="noStrike">
              <a:latin typeface="Arial"/>
            </a:endParaRPr>
          </a:p>
          <a:p>
            <a:pPr>
              <a:lnSpc>
                <a:spcPct val="100000"/>
              </a:lnSpc>
            </a:pPr>
            <a:r>
              <a:rPr b="0" lang="it-IT" sz="1600" spc="-1" strike="noStrike">
                <a:solidFill>
                  <a:srgbClr val="000000"/>
                </a:solidFill>
                <a:latin typeface="Calibri"/>
              </a:rPr>
              <a:t>new concept of </a:t>
            </a:r>
            <a:r>
              <a:rPr b="1" i="1" lang="en-US" sz="1600" spc="-1" strike="noStrike">
                <a:solidFill>
                  <a:srgbClr val="000000"/>
                </a:solidFill>
                <a:latin typeface="AdvTTa966caec"/>
                <a:ea typeface="Calibri"/>
              </a:rPr>
              <a:t>Hybrid detector systems</a:t>
            </a:r>
            <a:endParaRPr b="0" lang="it-IT" sz="1600" spc="-1" strike="noStrike">
              <a:latin typeface="Arial"/>
            </a:endParaRPr>
          </a:p>
          <a:p>
            <a:pPr>
              <a:lnSpc>
                <a:spcPct val="100000"/>
              </a:lnSpc>
            </a:pPr>
            <a:endParaRPr b="0" lang="it-IT" sz="16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70" name="Group 1"/>
          <p:cNvGrpSpPr/>
          <p:nvPr/>
        </p:nvGrpSpPr>
        <p:grpSpPr>
          <a:xfrm>
            <a:off x="0" y="6535080"/>
            <a:ext cx="12191760" cy="331560"/>
            <a:chOff x="0" y="6535080"/>
            <a:chExt cx="12191760" cy="331560"/>
          </a:xfrm>
        </p:grpSpPr>
        <p:sp>
          <p:nvSpPr>
            <p:cNvPr id="771"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772"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773" name="TextShape 4"/>
          <p:cNvSpPr txBox="1"/>
          <p:nvPr/>
        </p:nvSpPr>
        <p:spPr>
          <a:xfrm>
            <a:off x="2246760" y="0"/>
            <a:ext cx="769824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emission distribution properties</a:t>
            </a:r>
            <a:endParaRPr b="0" lang="it-IT" sz="6000" spc="-1" strike="noStrike">
              <a:solidFill>
                <a:srgbClr val="000000"/>
              </a:solidFill>
              <a:latin typeface="Calibri"/>
            </a:endParaRPr>
          </a:p>
        </p:txBody>
      </p:sp>
      <p:sp>
        <p:nvSpPr>
          <p:cNvPr id="774"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CA894FF7-55D5-4CE7-A760-0DEA9995446A}" type="slidenum">
              <a:rPr b="0" lang="it-IT" sz="1200" spc="-1" strike="noStrike">
                <a:solidFill>
                  <a:srgbClr val="ffffff"/>
                </a:solidFill>
                <a:latin typeface="Calibri"/>
              </a:rPr>
              <a:t>&lt;numero&gt;</a:t>
            </a:fld>
            <a:endParaRPr b="0" lang="it-IT" sz="1200" spc="-1" strike="noStrike">
              <a:latin typeface="Arial"/>
            </a:endParaRPr>
          </a:p>
        </p:txBody>
      </p:sp>
      <p:sp>
        <p:nvSpPr>
          <p:cNvPr id="775" name="CustomShape 6"/>
          <p:cNvSpPr/>
          <p:nvPr/>
        </p:nvSpPr>
        <p:spPr>
          <a:xfrm>
            <a:off x="522000" y="1482840"/>
            <a:ext cx="184320" cy="369000"/>
          </a:xfrm>
          <a:prstGeom prst="rect">
            <a:avLst/>
          </a:prstGeom>
          <a:noFill/>
          <a:ln>
            <a:noFill/>
          </a:ln>
        </p:spPr>
        <p:style>
          <a:lnRef idx="0"/>
          <a:fillRef idx="0"/>
          <a:effectRef idx="0"/>
          <a:fontRef idx="minor"/>
        </p:style>
      </p:sp>
      <p:sp>
        <p:nvSpPr>
          <p:cNvPr id="776" name="CustomShape 7"/>
          <p:cNvSpPr/>
          <p:nvPr/>
        </p:nvSpPr>
        <p:spPr>
          <a:xfrm>
            <a:off x="-87840" y="969480"/>
            <a:ext cx="528516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it-IT" sz="1600" spc="-1" strike="noStrike">
                <a:solidFill>
                  <a:srgbClr val="000000"/>
                </a:solidFill>
                <a:latin typeface="Calibri"/>
              </a:rPr>
              <a:t>Detector: Single Proton interaction vertex imaging</a:t>
            </a:r>
            <a:endParaRPr b="0" lang="it-IT" sz="1600" spc="-1" strike="noStrike">
              <a:latin typeface="Arial"/>
            </a:endParaRPr>
          </a:p>
        </p:txBody>
      </p:sp>
      <p:pic>
        <p:nvPicPr>
          <p:cNvPr id="777" name="Immagine 13" descr=""/>
          <p:cNvPicPr/>
          <p:nvPr/>
        </p:nvPicPr>
        <p:blipFill>
          <a:blip r:embed="rId1"/>
          <a:stretch/>
        </p:blipFill>
        <p:spPr>
          <a:xfrm>
            <a:off x="388800" y="1375920"/>
            <a:ext cx="3944160" cy="2737080"/>
          </a:xfrm>
          <a:prstGeom prst="rect">
            <a:avLst/>
          </a:prstGeom>
          <a:ln w="28440">
            <a:solidFill>
              <a:schemeClr val="accent6">
                <a:lumMod val="20000"/>
                <a:lumOff val="80000"/>
              </a:schemeClr>
            </a:solidFill>
            <a:round/>
          </a:ln>
        </p:spPr>
      </p:pic>
      <p:sp>
        <p:nvSpPr>
          <p:cNvPr id="778" name="CustomShape 8"/>
          <p:cNvSpPr/>
          <p:nvPr/>
        </p:nvSpPr>
        <p:spPr>
          <a:xfrm>
            <a:off x="2983320" y="4163040"/>
            <a:ext cx="16304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it-IT" sz="1200" spc="-1" strike="noStrike">
                <a:solidFill>
                  <a:srgbClr val="000000"/>
                </a:solidFill>
                <a:latin typeface="Calibri"/>
              </a:rPr>
              <a:t>(Drift chambers,</a:t>
            </a:r>
            <a:endParaRPr b="0" lang="it-IT" sz="1200" spc="-1" strike="noStrike">
              <a:latin typeface="Arial"/>
            </a:endParaRPr>
          </a:p>
          <a:p>
            <a:pPr>
              <a:lnSpc>
                <a:spcPct val="100000"/>
              </a:lnSpc>
            </a:pPr>
            <a:r>
              <a:rPr b="0" lang="it-IT" sz="1200" spc="-1" strike="noStrike">
                <a:solidFill>
                  <a:srgbClr val="000000"/>
                </a:solidFill>
                <a:latin typeface="Calibri"/>
              </a:rPr>
              <a:t>Inorganic crystals) </a:t>
            </a:r>
            <a:endParaRPr b="0" lang="it-IT" sz="1200" spc="-1" strike="noStrike">
              <a:latin typeface="Arial"/>
            </a:endParaRPr>
          </a:p>
        </p:txBody>
      </p:sp>
      <p:sp>
        <p:nvSpPr>
          <p:cNvPr id="779" name="CustomShape 9"/>
          <p:cNvSpPr/>
          <p:nvPr/>
        </p:nvSpPr>
        <p:spPr>
          <a:xfrm>
            <a:off x="-260280" y="4904640"/>
            <a:ext cx="4793760" cy="729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it-IT" sz="1400" spc="-1" strike="noStrike">
                <a:solidFill>
                  <a:srgbClr val="000000"/>
                </a:solidFill>
                <a:latin typeface="Wingdings"/>
              </a:rPr>
              <a:t></a:t>
            </a:r>
            <a:r>
              <a:rPr b="0" i="1" lang="it-IT" sz="1400" spc="-1" strike="noStrike">
                <a:solidFill>
                  <a:srgbClr val="000000"/>
                </a:solidFill>
                <a:latin typeface="Calibri"/>
              </a:rPr>
              <a:t> </a:t>
            </a:r>
            <a:r>
              <a:rPr b="0" i="1" lang="it-IT" sz="1400" spc="-1" strike="noStrike">
                <a:solidFill>
                  <a:srgbClr val="000000"/>
                </a:solidFill>
                <a:latin typeface="Calibri"/>
              </a:rPr>
              <a:t>Seconday particle emission point reconstruction:</a:t>
            </a:r>
            <a:endParaRPr b="0" lang="it-IT" sz="1400" spc="-1" strike="noStrike">
              <a:latin typeface="Arial"/>
            </a:endParaRPr>
          </a:p>
          <a:p>
            <a:pPr marL="285840" indent="-285480">
              <a:lnSpc>
                <a:spcPct val="100000"/>
              </a:lnSpc>
              <a:buClr>
                <a:srgbClr val="000000"/>
              </a:buClr>
              <a:buFont typeface="Arial"/>
              <a:buChar char="•"/>
            </a:pPr>
            <a:r>
              <a:rPr b="0" lang="it-IT" sz="1400" spc="-1" strike="noStrike">
                <a:solidFill>
                  <a:srgbClr val="000000"/>
                </a:solidFill>
                <a:latin typeface="Calibri"/>
              </a:rPr>
              <a:t>Primay beam direction by beam delivery system</a:t>
            </a:r>
            <a:endParaRPr b="0" lang="it-IT" sz="1400" spc="-1" strike="noStrike">
              <a:latin typeface="Arial"/>
            </a:endParaRPr>
          </a:p>
          <a:p>
            <a:pPr marL="285840" indent="-285480">
              <a:lnSpc>
                <a:spcPct val="100000"/>
              </a:lnSpc>
              <a:buClr>
                <a:srgbClr val="000000"/>
              </a:buClr>
              <a:buFont typeface="Arial"/>
              <a:buChar char="•"/>
            </a:pPr>
            <a:r>
              <a:rPr b="0" lang="it-IT" sz="1400" spc="-1" strike="noStrike">
                <a:solidFill>
                  <a:srgbClr val="000000"/>
                </a:solidFill>
                <a:latin typeface="Calibri"/>
              </a:rPr>
              <a:t>Particle vertex direction by tracker</a:t>
            </a:r>
            <a:endParaRPr b="0" lang="it-IT" sz="1400" spc="-1" strike="noStrike">
              <a:latin typeface="Arial"/>
            </a:endParaRPr>
          </a:p>
        </p:txBody>
      </p:sp>
      <p:sp>
        <p:nvSpPr>
          <p:cNvPr id="780" name="CustomShape 10"/>
          <p:cNvSpPr/>
          <p:nvPr/>
        </p:nvSpPr>
        <p:spPr>
          <a:xfrm>
            <a:off x="4964760" y="1589400"/>
            <a:ext cx="302652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600" spc="-1" strike="noStrike">
                <a:solidFill>
                  <a:srgbClr val="000000"/>
                </a:solidFill>
                <a:latin typeface="Calibri"/>
              </a:rPr>
              <a:t>Optimal angle detection:</a:t>
            </a:r>
            <a:endParaRPr b="0" lang="it-IT" sz="1600" spc="-1" strike="noStrike">
              <a:latin typeface="Arial"/>
            </a:endParaRPr>
          </a:p>
        </p:txBody>
      </p:sp>
      <p:sp>
        <p:nvSpPr>
          <p:cNvPr id="781" name="CustomShape 11"/>
          <p:cNvSpPr/>
          <p:nvPr/>
        </p:nvSpPr>
        <p:spPr>
          <a:xfrm>
            <a:off x="5031360" y="1854720"/>
            <a:ext cx="4005720" cy="190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it-IT" sz="1600" spc="-1" strike="noStrike">
                <a:solidFill>
                  <a:srgbClr val="000000"/>
                </a:solidFill>
                <a:latin typeface="Calibri"/>
              </a:rPr>
              <a:t>Low angle</a:t>
            </a:r>
            <a:endParaRPr b="0" lang="it-IT" sz="1600" spc="-1" strike="noStrike">
              <a:latin typeface="Arial"/>
            </a:endParaRPr>
          </a:p>
          <a:p>
            <a:pPr marL="285840" indent="-285480">
              <a:lnSpc>
                <a:spcPct val="100000"/>
              </a:lnSpc>
              <a:buClr>
                <a:srgbClr val="000000"/>
              </a:buClr>
              <a:buFont typeface="Arial"/>
              <a:buChar char="•"/>
            </a:pPr>
            <a:r>
              <a:rPr b="0" i="1" lang="it-IT" sz="1600" spc="-1" strike="noStrike">
                <a:solidFill>
                  <a:srgbClr val="000000"/>
                </a:solidFill>
                <a:latin typeface="Calibri"/>
              </a:rPr>
              <a:t>Higher kinetic energies of particles</a:t>
            </a:r>
            <a:endParaRPr b="0" lang="it-IT" sz="1600" spc="-1" strike="noStrike">
              <a:latin typeface="Arial"/>
            </a:endParaRPr>
          </a:p>
          <a:p>
            <a:pPr marL="285840" indent="-285480">
              <a:lnSpc>
                <a:spcPct val="100000"/>
              </a:lnSpc>
              <a:buClr>
                <a:srgbClr val="000000"/>
              </a:buClr>
              <a:buFont typeface="Arial"/>
              <a:buChar char="•"/>
            </a:pPr>
            <a:r>
              <a:rPr b="0" i="1" lang="it-IT" sz="1600" spc="-1" strike="noStrike">
                <a:solidFill>
                  <a:srgbClr val="000000"/>
                </a:solidFill>
                <a:latin typeface="Calibri"/>
              </a:rPr>
              <a:t>Higher flux</a:t>
            </a:r>
            <a:endParaRPr b="0" lang="it-IT" sz="1600" spc="-1" strike="noStrike">
              <a:latin typeface="Arial"/>
            </a:endParaRPr>
          </a:p>
          <a:p>
            <a:pPr marL="285840" indent="-285480">
              <a:lnSpc>
                <a:spcPct val="100000"/>
              </a:lnSpc>
              <a:buClr>
                <a:srgbClr val="000000"/>
              </a:buClr>
              <a:buFont typeface="Arial"/>
              <a:buChar char="•"/>
            </a:pPr>
            <a:r>
              <a:rPr b="0" i="1" lang="it-IT" sz="1600" spc="-1" strike="noStrike">
                <a:solidFill>
                  <a:srgbClr val="000000"/>
                </a:solidFill>
                <a:latin typeface="Calibri"/>
              </a:rPr>
              <a:t>Lower MS </a:t>
            </a:r>
            <a:endParaRPr b="0" lang="it-IT" sz="1600" spc="-1" strike="noStrike">
              <a:latin typeface="Arial"/>
            </a:endParaRPr>
          </a:p>
          <a:p>
            <a:pPr>
              <a:lnSpc>
                <a:spcPct val="100000"/>
              </a:lnSpc>
            </a:pPr>
            <a:endParaRPr b="0" lang="it-IT" sz="1600" spc="-1" strike="noStrike">
              <a:latin typeface="Arial"/>
            </a:endParaRPr>
          </a:p>
          <a:p>
            <a:pPr>
              <a:lnSpc>
                <a:spcPct val="100000"/>
              </a:lnSpc>
            </a:pPr>
            <a:r>
              <a:rPr b="0" i="1" lang="it-IT" sz="1600" spc="-1" strike="noStrike">
                <a:solidFill>
                  <a:srgbClr val="000000"/>
                </a:solidFill>
                <a:latin typeface="Calibri"/>
              </a:rPr>
              <a:t>High angle (~ 90°)</a:t>
            </a:r>
            <a:endParaRPr b="0" lang="it-IT" sz="1600" spc="-1" strike="noStrike">
              <a:latin typeface="Arial"/>
            </a:endParaRPr>
          </a:p>
          <a:p>
            <a:pPr marL="285840" indent="-285480">
              <a:lnSpc>
                <a:spcPct val="100000"/>
              </a:lnSpc>
              <a:buClr>
                <a:srgbClr val="000000"/>
              </a:buClr>
              <a:buFont typeface="Arial"/>
              <a:buChar char="•"/>
            </a:pPr>
            <a:r>
              <a:rPr b="1" i="1" lang="it-IT" sz="1600" spc="-1" strike="noStrike">
                <a:solidFill>
                  <a:srgbClr val="000000"/>
                </a:solidFill>
                <a:latin typeface="Calibri"/>
              </a:rPr>
              <a:t>Better spatial resolution</a:t>
            </a:r>
            <a:endParaRPr b="0" lang="it-IT" sz="1600" spc="-1" strike="noStrike">
              <a:latin typeface="Arial"/>
            </a:endParaRPr>
          </a:p>
          <a:p>
            <a:pPr marL="285840" indent="-285480">
              <a:lnSpc>
                <a:spcPct val="100000"/>
              </a:lnSpc>
              <a:buClr>
                <a:srgbClr val="000000"/>
              </a:buClr>
              <a:buFont typeface="Arial"/>
              <a:buChar char="•"/>
            </a:pPr>
            <a:r>
              <a:rPr b="0" i="1" lang="it-IT" sz="1600" spc="-1" strike="noStrike">
                <a:solidFill>
                  <a:srgbClr val="000000"/>
                </a:solidFill>
                <a:latin typeface="Calibri"/>
              </a:rPr>
              <a:t>Higher efficiency: no bkg</a:t>
            </a:r>
            <a:endParaRPr b="0" lang="it-IT" sz="1600" spc="-1" strike="noStrike">
              <a:latin typeface="Arial"/>
            </a:endParaRPr>
          </a:p>
        </p:txBody>
      </p:sp>
      <p:pic>
        <p:nvPicPr>
          <p:cNvPr id="782" name="Immagine 23" descr=""/>
          <p:cNvPicPr/>
          <p:nvPr/>
        </p:nvPicPr>
        <p:blipFill>
          <a:blip r:embed="rId2"/>
          <a:stretch/>
        </p:blipFill>
        <p:spPr>
          <a:xfrm>
            <a:off x="8944560" y="807480"/>
            <a:ext cx="2716920" cy="2240640"/>
          </a:xfrm>
          <a:prstGeom prst="rect">
            <a:avLst/>
          </a:prstGeom>
          <a:ln w="19080">
            <a:solidFill>
              <a:schemeClr val="accent6">
                <a:lumMod val="40000"/>
                <a:lumOff val="60000"/>
              </a:schemeClr>
            </a:solidFill>
            <a:round/>
          </a:ln>
        </p:spPr>
      </p:pic>
      <p:sp>
        <p:nvSpPr>
          <p:cNvPr id="783" name="CustomShape 12"/>
          <p:cNvSpPr/>
          <p:nvPr/>
        </p:nvSpPr>
        <p:spPr>
          <a:xfrm flipV="1">
            <a:off x="7763040" y="2624400"/>
            <a:ext cx="1056960" cy="536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784" name="CustomShape 13"/>
          <p:cNvSpPr/>
          <p:nvPr/>
        </p:nvSpPr>
        <p:spPr>
          <a:xfrm>
            <a:off x="8867880" y="3100320"/>
            <a:ext cx="2926800" cy="4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Spatial uncertainties due to angle emission</a:t>
            </a:r>
            <a:endParaRPr b="0" lang="it-IT" sz="1100" spc="-1" strike="noStrike">
              <a:latin typeface="Arial"/>
            </a:endParaRPr>
          </a:p>
        </p:txBody>
      </p:sp>
      <p:sp>
        <p:nvSpPr>
          <p:cNvPr id="785" name="CustomShape 14"/>
          <p:cNvSpPr/>
          <p:nvPr/>
        </p:nvSpPr>
        <p:spPr>
          <a:xfrm>
            <a:off x="295560" y="4143240"/>
            <a:ext cx="292680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000000"/>
                </a:solidFill>
                <a:latin typeface="Calibri"/>
              </a:rPr>
              <a:t>Sketch of single proton IVI</a:t>
            </a:r>
            <a:endParaRPr b="0" lang="it-IT" sz="1100" spc="-1" strike="noStrike">
              <a:latin typeface="Arial"/>
            </a:endParaRPr>
          </a:p>
        </p:txBody>
      </p:sp>
      <p:sp>
        <p:nvSpPr>
          <p:cNvPr id="786" name="CustomShape 15"/>
          <p:cNvSpPr/>
          <p:nvPr/>
        </p:nvSpPr>
        <p:spPr>
          <a:xfrm>
            <a:off x="342360" y="5622120"/>
            <a:ext cx="156816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it-IT" sz="1400" spc="-1" strike="noStrike">
                <a:solidFill>
                  <a:srgbClr val="000000"/>
                </a:solidFill>
                <a:latin typeface="Calibri"/>
              </a:rPr>
              <a:t>Back-tracking</a:t>
            </a:r>
            <a:endParaRPr b="0" lang="it-IT" sz="1400" spc="-1" strike="noStrike">
              <a:latin typeface="Arial"/>
            </a:endParaRPr>
          </a:p>
        </p:txBody>
      </p:sp>
      <p:sp>
        <p:nvSpPr>
          <p:cNvPr id="787" name="CustomShape 16"/>
          <p:cNvSpPr/>
          <p:nvPr/>
        </p:nvSpPr>
        <p:spPr>
          <a:xfrm>
            <a:off x="5056560" y="3819240"/>
            <a:ext cx="279648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400" spc="-1" strike="noStrike">
                <a:solidFill>
                  <a:srgbClr val="ff0000"/>
                </a:solidFill>
                <a:latin typeface="Calibri"/>
              </a:rPr>
              <a:t>trade off, generally ~ 60° </a:t>
            </a:r>
            <a:endParaRPr b="0" lang="it-IT" sz="1400" spc="-1" strike="noStrike">
              <a:latin typeface="Arial"/>
            </a:endParaRPr>
          </a:p>
        </p:txBody>
      </p:sp>
      <p:sp>
        <p:nvSpPr>
          <p:cNvPr id="788" name="CustomShape 17"/>
          <p:cNvSpPr/>
          <p:nvPr/>
        </p:nvSpPr>
        <p:spPr>
          <a:xfrm>
            <a:off x="5064120" y="4515480"/>
            <a:ext cx="260280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it-IT" sz="1600" spc="-1" strike="noStrike">
                <a:solidFill>
                  <a:srgbClr val="000000"/>
                </a:solidFill>
                <a:latin typeface="Calibri"/>
              </a:rPr>
              <a:t>Particle composition:</a:t>
            </a:r>
            <a:endParaRPr b="0" lang="it-IT" sz="1600" spc="-1" strike="noStrike">
              <a:latin typeface="Arial"/>
            </a:endParaRPr>
          </a:p>
          <a:p>
            <a:pPr marL="285840" indent="-285480">
              <a:lnSpc>
                <a:spcPct val="100000"/>
              </a:lnSpc>
              <a:buClr>
                <a:srgbClr val="000000"/>
              </a:buClr>
              <a:buFont typeface="Arial"/>
              <a:buChar char="•"/>
            </a:pPr>
            <a:r>
              <a:rPr b="0" i="1" lang="it-IT" sz="1600" spc="-1" strike="noStrike">
                <a:solidFill>
                  <a:srgbClr val="000000"/>
                </a:solidFill>
                <a:latin typeface="Calibri"/>
              </a:rPr>
              <a:t>Mainly</a:t>
            </a:r>
            <a:r>
              <a:rPr b="1" i="1" lang="it-IT" sz="1600" spc="-1" strike="noStrike">
                <a:solidFill>
                  <a:srgbClr val="000000"/>
                </a:solidFill>
                <a:latin typeface="Calibri"/>
              </a:rPr>
              <a:t> p,d,t,</a:t>
            </a:r>
            <a:endParaRPr b="0" lang="it-IT" sz="1600" spc="-1" strike="noStrike">
              <a:latin typeface="Arial"/>
            </a:endParaRPr>
          </a:p>
        </p:txBody>
      </p:sp>
      <p:pic>
        <p:nvPicPr>
          <p:cNvPr id="789" name="Immagine 52" descr=""/>
          <p:cNvPicPr/>
          <p:nvPr/>
        </p:nvPicPr>
        <p:blipFill>
          <a:blip r:embed="rId3"/>
          <a:stretch/>
        </p:blipFill>
        <p:spPr>
          <a:xfrm>
            <a:off x="8286480" y="3790080"/>
            <a:ext cx="3609720" cy="2498040"/>
          </a:xfrm>
          <a:prstGeom prst="rect">
            <a:avLst/>
          </a:prstGeom>
          <a:ln w="28440">
            <a:solidFill>
              <a:schemeClr val="accent6">
                <a:lumMod val="40000"/>
                <a:lumOff val="60000"/>
              </a:schemeClr>
            </a:solidFill>
            <a:round/>
          </a:ln>
        </p:spPr>
      </p:pic>
      <p:sp>
        <p:nvSpPr>
          <p:cNvPr id="790" name="CustomShape 18"/>
          <p:cNvSpPr/>
          <p:nvPr/>
        </p:nvSpPr>
        <p:spPr>
          <a:xfrm>
            <a:off x="8162640" y="6273720"/>
            <a:ext cx="609552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n-US" sz="1100" spc="-1" strike="noStrike">
                <a:solidFill>
                  <a:srgbClr val="211d1e"/>
                </a:solidFill>
                <a:latin typeface="Calibri"/>
              </a:rPr>
              <a:t>energy vs. time of flight (expressed in nanoseconds) distributions </a:t>
            </a:r>
            <a:endParaRPr b="0" lang="it-IT" sz="1100" spc="-1" strike="noStrike">
              <a:latin typeface="Arial"/>
            </a:endParaRPr>
          </a:p>
        </p:txBody>
      </p:sp>
      <p:sp>
        <p:nvSpPr>
          <p:cNvPr id="791" name="CustomShape 19"/>
          <p:cNvSpPr/>
          <p:nvPr/>
        </p:nvSpPr>
        <p:spPr>
          <a:xfrm>
            <a:off x="10571040" y="3940560"/>
            <a:ext cx="7129080" cy="1002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1200" spc="-1" strike="noStrike">
                <a:solidFill>
                  <a:srgbClr val="4d5156"/>
                </a:solidFill>
                <a:latin typeface="arial"/>
              </a:rPr>
              <a:t>C beam</a:t>
            </a:r>
            <a:endParaRPr b="0" lang="it-IT" sz="1200" spc="-1" strike="noStrike">
              <a:latin typeface="Arial"/>
            </a:endParaRPr>
          </a:p>
          <a:p>
            <a:pPr>
              <a:lnSpc>
                <a:spcPct val="100000"/>
              </a:lnSpc>
            </a:pPr>
            <a:r>
              <a:rPr b="0" lang="it-IT" sz="1200" spc="-1" strike="noStrike">
                <a:solidFill>
                  <a:srgbClr val="4d5156"/>
                </a:solidFill>
                <a:latin typeface="arial"/>
              </a:rPr>
              <a:t>300 Mev/U</a:t>
            </a:r>
            <a:endParaRPr b="0" lang="it-IT" sz="1200" spc="-1" strike="noStrike">
              <a:latin typeface="Arial"/>
            </a:endParaRPr>
          </a:p>
          <a:p>
            <a:pPr>
              <a:lnSpc>
                <a:spcPct val="100000"/>
              </a:lnSpc>
            </a:pPr>
            <a:r>
              <a:rPr b="0" lang="it-IT" sz="1200" spc="-1" strike="noStrike">
                <a:solidFill>
                  <a:srgbClr val="4d5156"/>
                </a:solidFill>
                <a:latin typeface="arial"/>
              </a:rPr>
              <a:t>H20 target</a:t>
            </a:r>
            <a:endParaRPr b="0" lang="it-IT" sz="1200" spc="-1" strike="noStrike">
              <a:latin typeface="Arial"/>
            </a:endParaRPr>
          </a:p>
          <a:p>
            <a:pPr>
              <a:lnSpc>
                <a:spcPct val="100000"/>
              </a:lnSpc>
            </a:pPr>
            <a:r>
              <a:rPr b="0" lang="el-GR" sz="1200" spc="-1" strike="noStrike">
                <a:solidFill>
                  <a:srgbClr val="4d5156"/>
                </a:solidFill>
                <a:latin typeface="arial"/>
              </a:rPr>
              <a:t>α</a:t>
            </a:r>
            <a:r>
              <a:rPr b="0" lang="it-IT" sz="1200" spc="-1" strike="noStrike">
                <a:solidFill>
                  <a:srgbClr val="4d5156"/>
                </a:solidFill>
                <a:latin typeface="arial"/>
              </a:rPr>
              <a:t> = 30°</a:t>
            </a:r>
            <a:endParaRPr b="0" lang="it-IT" sz="1200" spc="-1" strike="noStrike">
              <a:latin typeface="Arial"/>
            </a:endParaRPr>
          </a:p>
          <a:p>
            <a:pPr>
              <a:lnSpc>
                <a:spcPct val="100000"/>
              </a:lnSpc>
            </a:pPr>
            <a:r>
              <a:rPr b="0" lang="it-IT" sz="1200" spc="-1" strike="noStrike">
                <a:solidFill>
                  <a:srgbClr val="4d5156"/>
                </a:solidFill>
                <a:latin typeface="arial"/>
              </a:rPr>
              <a:t>d = 2.2 m</a:t>
            </a:r>
            <a:endParaRPr b="0" lang="it-IT"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3" name="Group 1"/>
          <p:cNvGrpSpPr/>
          <p:nvPr/>
        </p:nvGrpSpPr>
        <p:grpSpPr>
          <a:xfrm>
            <a:off x="0" y="6535080"/>
            <a:ext cx="12191760" cy="331560"/>
            <a:chOff x="0" y="6535080"/>
            <a:chExt cx="12191760" cy="331560"/>
          </a:xfrm>
        </p:grpSpPr>
        <p:sp>
          <p:nvSpPr>
            <p:cNvPr id="144"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145"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146" name="TextShape 4"/>
          <p:cNvSpPr txBox="1"/>
          <p:nvPr/>
        </p:nvSpPr>
        <p:spPr>
          <a:xfrm>
            <a:off x="1656000" y="-5508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Space radioprotection</a:t>
            </a:r>
            <a:endParaRPr b="0" lang="it-IT" sz="6000" spc="-1" strike="noStrike">
              <a:solidFill>
                <a:srgbClr val="000000"/>
              </a:solidFill>
              <a:latin typeface="Calibri"/>
            </a:endParaRPr>
          </a:p>
        </p:txBody>
      </p:sp>
      <p:sp>
        <p:nvSpPr>
          <p:cNvPr id="147"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3AF62DB5-0E0A-4EFF-85B9-D4A3F451F2AA}" type="slidenum">
              <a:rPr b="0" lang="it-IT" sz="1200" spc="-1" strike="noStrike">
                <a:solidFill>
                  <a:srgbClr val="ffffff"/>
                </a:solidFill>
                <a:latin typeface="Calibri"/>
              </a:rPr>
              <a:t>1</a:t>
            </a:fld>
            <a:endParaRPr b="0" lang="it-IT" sz="1200" spc="-1" strike="noStrike">
              <a:latin typeface="Arial"/>
            </a:endParaRPr>
          </a:p>
        </p:txBody>
      </p:sp>
      <p:pic>
        <p:nvPicPr>
          <p:cNvPr id="148" name="" descr=""/>
          <p:cNvPicPr/>
          <p:nvPr/>
        </p:nvPicPr>
        <p:blipFill>
          <a:blip r:embed="rId1"/>
          <a:stretch/>
        </p:blipFill>
        <p:spPr>
          <a:xfrm>
            <a:off x="864000" y="792000"/>
            <a:ext cx="10080000" cy="5661360"/>
          </a:xfrm>
          <a:prstGeom prst="rect">
            <a:avLst/>
          </a:prstGeom>
          <a:ln>
            <a:noFill/>
          </a:ln>
        </p:spPr>
      </p:pic>
      <p:sp>
        <p:nvSpPr>
          <p:cNvPr id="149" name="TextShape 6"/>
          <p:cNvSpPr txBox="1"/>
          <p:nvPr/>
        </p:nvSpPr>
        <p:spPr>
          <a:xfrm>
            <a:off x="1224000" y="4176000"/>
            <a:ext cx="2391120" cy="1882080"/>
          </a:xfrm>
          <a:prstGeom prst="rect">
            <a:avLst/>
          </a:prstGeom>
          <a:noFill/>
          <a:ln>
            <a:noFill/>
          </a:ln>
        </p:spPr>
        <p:txBody>
          <a:bodyPr lIns="90000" rIns="90000" tIns="45000" bIns="45000">
            <a:noAutofit/>
          </a:bodyPr>
          <a:p>
            <a:r>
              <a:rPr b="1" lang="it-IT" sz="1800" spc="-1" strike="noStrike">
                <a:solidFill>
                  <a:srgbClr val="dc143c"/>
                </a:solidFill>
                <a:highlight>
                  <a:srgbClr val="ffff00"/>
                </a:highlight>
                <a:latin typeface="Arial"/>
              </a:rPr>
              <a:t>SOLAR RADIATION</a:t>
            </a:r>
            <a:endParaRPr b="1" lang="it-IT" sz="1800" spc="-1" strike="noStrike">
              <a:solidFill>
                <a:srgbClr val="fffff0"/>
              </a:solidFill>
              <a:latin typeface="Arial"/>
            </a:endParaRPr>
          </a:p>
          <a:p>
            <a:r>
              <a:rPr b="1" lang="it-IT" sz="1800" spc="-1" strike="noStrike">
                <a:solidFill>
                  <a:srgbClr val="fffff0"/>
                </a:solidFill>
                <a:latin typeface="Arial"/>
              </a:rPr>
              <a:t>suddenly</a:t>
            </a:r>
            <a:endParaRPr b="1" lang="it-IT" sz="1800" spc="-1" strike="noStrike">
              <a:solidFill>
                <a:srgbClr val="fffff0"/>
              </a:solidFill>
              <a:latin typeface="Arial"/>
            </a:endParaRPr>
          </a:p>
          <a:p>
            <a:r>
              <a:rPr b="1" lang="it-IT" sz="1800" spc="-1" strike="noStrike">
                <a:solidFill>
                  <a:srgbClr val="fffff0"/>
                </a:solidFill>
                <a:latin typeface="Arial"/>
              </a:rPr>
              <a:t>92% p</a:t>
            </a:r>
            <a:endParaRPr b="1" lang="it-IT" sz="1800" spc="-1" strike="noStrike">
              <a:solidFill>
                <a:srgbClr val="fffff0"/>
              </a:solidFill>
              <a:latin typeface="Arial"/>
            </a:endParaRPr>
          </a:p>
          <a:p>
            <a:r>
              <a:rPr b="1" lang="it-IT" sz="1800" spc="-1" strike="noStrike">
                <a:solidFill>
                  <a:srgbClr val="fffff0"/>
                </a:solidFill>
                <a:latin typeface="Arial"/>
              </a:rPr>
              <a:t>6% He</a:t>
            </a:r>
            <a:endParaRPr b="1" lang="it-IT" sz="1800" spc="-1" strike="noStrike">
              <a:solidFill>
                <a:srgbClr val="fffff0"/>
              </a:solidFill>
              <a:latin typeface="Arial"/>
            </a:endParaRPr>
          </a:p>
          <a:p>
            <a:r>
              <a:rPr b="1" lang="it-IT" sz="1800" spc="-1" strike="noStrike">
                <a:solidFill>
                  <a:srgbClr val="fffff0"/>
                </a:solidFill>
                <a:latin typeface="Arial"/>
              </a:rPr>
              <a:t>2% HZE</a:t>
            </a:r>
            <a:endParaRPr b="1" lang="it-IT" sz="1800" spc="-1" strike="noStrike">
              <a:solidFill>
                <a:srgbClr val="fffff0"/>
              </a:solidFill>
              <a:latin typeface="Arial"/>
            </a:endParaRPr>
          </a:p>
          <a:p>
            <a:r>
              <a:rPr b="1" lang="it-IT" sz="1800" spc="-1" strike="noStrike">
                <a:solidFill>
                  <a:srgbClr val="fffff0"/>
                </a:solidFill>
                <a:latin typeface="Arial"/>
              </a:rPr>
              <a:t>E&lt;1 GeV/n</a:t>
            </a:r>
            <a:endParaRPr b="1" lang="it-IT" sz="1800" spc="-1" strike="noStrike">
              <a:solidFill>
                <a:srgbClr val="fffff0"/>
              </a:solidFill>
              <a:latin typeface="Arial"/>
            </a:endParaRPr>
          </a:p>
        </p:txBody>
      </p:sp>
      <p:sp>
        <p:nvSpPr>
          <p:cNvPr id="150" name="CustomShape 7"/>
          <p:cNvSpPr/>
          <p:nvPr/>
        </p:nvSpPr>
        <p:spPr>
          <a:xfrm>
            <a:off x="7200000" y="3312000"/>
            <a:ext cx="2088000" cy="216000"/>
          </a:xfrm>
          <a:prstGeom prst="rect">
            <a:avLst/>
          </a:prstGeom>
          <a:solidFill>
            <a:srgbClr val="000000"/>
          </a:solidFill>
          <a:ln>
            <a:solidFill>
              <a:srgbClr val="00000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1" name="Group 1"/>
          <p:cNvGrpSpPr/>
          <p:nvPr/>
        </p:nvGrpSpPr>
        <p:grpSpPr>
          <a:xfrm>
            <a:off x="0" y="6535080"/>
            <a:ext cx="12191760" cy="331560"/>
            <a:chOff x="0" y="6535080"/>
            <a:chExt cx="12191760" cy="331560"/>
          </a:xfrm>
        </p:grpSpPr>
        <p:sp>
          <p:nvSpPr>
            <p:cNvPr id="152"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153"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154" name="TextShape 4"/>
          <p:cNvSpPr txBox="1"/>
          <p:nvPr/>
        </p:nvSpPr>
        <p:spPr>
          <a:xfrm>
            <a:off x="1656000" y="-5508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Space radioprotection</a:t>
            </a:r>
            <a:endParaRPr b="0" lang="it-IT" sz="6000" spc="-1" strike="noStrike">
              <a:solidFill>
                <a:srgbClr val="000000"/>
              </a:solidFill>
              <a:latin typeface="Calibri"/>
            </a:endParaRPr>
          </a:p>
        </p:txBody>
      </p:sp>
      <p:sp>
        <p:nvSpPr>
          <p:cNvPr id="155"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2567C2F5-6B9A-40F0-8F53-B52134714A34}" type="slidenum">
              <a:rPr b="0" lang="it-IT" sz="1200" spc="-1" strike="noStrike">
                <a:solidFill>
                  <a:srgbClr val="ffffff"/>
                </a:solidFill>
                <a:latin typeface="Calibri"/>
              </a:rPr>
              <a:t>1</a:t>
            </a:fld>
            <a:endParaRPr b="0" lang="it-IT" sz="1200" spc="-1" strike="noStrike">
              <a:latin typeface="Arial"/>
            </a:endParaRPr>
          </a:p>
        </p:txBody>
      </p:sp>
      <p:pic>
        <p:nvPicPr>
          <p:cNvPr id="156" name="" descr=""/>
          <p:cNvPicPr/>
          <p:nvPr/>
        </p:nvPicPr>
        <p:blipFill>
          <a:blip r:embed="rId1"/>
          <a:stretch/>
        </p:blipFill>
        <p:spPr>
          <a:xfrm>
            <a:off x="864000" y="792000"/>
            <a:ext cx="10080000" cy="5661360"/>
          </a:xfrm>
          <a:prstGeom prst="rect">
            <a:avLst/>
          </a:prstGeom>
          <a:ln>
            <a:noFill/>
          </a:ln>
        </p:spPr>
      </p:pic>
      <p:sp>
        <p:nvSpPr>
          <p:cNvPr id="157" name="CustomShape 6"/>
          <p:cNvSpPr/>
          <p:nvPr/>
        </p:nvSpPr>
        <p:spPr>
          <a:xfrm>
            <a:off x="7200000" y="3312000"/>
            <a:ext cx="2088000" cy="216000"/>
          </a:xfrm>
          <a:prstGeom prst="rect">
            <a:avLst/>
          </a:prstGeom>
          <a:solidFill>
            <a:srgbClr val="000000"/>
          </a:solidFill>
          <a:ln>
            <a:solidFill>
              <a:srgbClr val="000000"/>
            </a:solidFill>
          </a:ln>
        </p:spPr>
        <p:style>
          <a:lnRef idx="0"/>
          <a:fillRef idx="0"/>
          <a:effectRef idx="0"/>
          <a:fontRef idx="minor"/>
        </p:style>
      </p:sp>
      <p:sp>
        <p:nvSpPr>
          <p:cNvPr id="158" name="TextShape 7"/>
          <p:cNvSpPr txBox="1"/>
          <p:nvPr/>
        </p:nvSpPr>
        <p:spPr>
          <a:xfrm>
            <a:off x="1224000" y="4176000"/>
            <a:ext cx="3168000" cy="1882080"/>
          </a:xfrm>
          <a:prstGeom prst="rect">
            <a:avLst/>
          </a:prstGeom>
          <a:noFill/>
          <a:ln>
            <a:noFill/>
          </a:ln>
        </p:spPr>
        <p:txBody>
          <a:bodyPr lIns="90000" rIns="90000" tIns="45000" bIns="45000">
            <a:noAutofit/>
          </a:bodyPr>
          <a:p>
            <a:r>
              <a:rPr b="1" lang="it-IT" sz="1800" spc="-1" strike="noStrike">
                <a:solidFill>
                  <a:srgbClr val="dc143c"/>
                </a:solidFill>
                <a:highlight>
                  <a:srgbClr val="ffff00"/>
                </a:highlight>
                <a:latin typeface="Arial"/>
              </a:rPr>
              <a:t>COSMIC RAYS</a:t>
            </a:r>
            <a:endParaRPr b="1" lang="it-IT" sz="1800" spc="-1" strike="noStrike">
              <a:solidFill>
                <a:srgbClr val="fffff0"/>
              </a:solidFill>
              <a:latin typeface="Arial"/>
            </a:endParaRPr>
          </a:p>
          <a:p>
            <a:r>
              <a:rPr b="1" lang="it-IT" sz="1800" spc="-1" strike="noStrike">
                <a:solidFill>
                  <a:srgbClr val="fffff0"/>
                </a:solidFill>
                <a:latin typeface="Arial"/>
              </a:rPr>
              <a:t>constantly</a:t>
            </a:r>
            <a:endParaRPr b="1" lang="it-IT" sz="1800" spc="-1" strike="noStrike">
              <a:solidFill>
                <a:srgbClr val="fffff0"/>
              </a:solidFill>
              <a:latin typeface="Arial"/>
            </a:endParaRPr>
          </a:p>
          <a:p>
            <a:r>
              <a:rPr b="1" lang="it-IT" sz="1800" spc="-1" strike="noStrike">
                <a:solidFill>
                  <a:srgbClr val="fffff0"/>
                </a:solidFill>
                <a:latin typeface="Arial"/>
              </a:rPr>
              <a:t>90% p</a:t>
            </a:r>
            <a:endParaRPr b="1" lang="it-IT" sz="1800" spc="-1" strike="noStrike">
              <a:solidFill>
                <a:srgbClr val="fffff0"/>
              </a:solidFill>
              <a:latin typeface="Arial"/>
            </a:endParaRPr>
          </a:p>
          <a:p>
            <a:r>
              <a:rPr b="1" lang="it-IT" sz="1800" spc="-1" strike="noStrike">
                <a:solidFill>
                  <a:srgbClr val="fffff0"/>
                </a:solidFill>
                <a:latin typeface="Arial"/>
              </a:rPr>
              <a:t>9% He</a:t>
            </a:r>
            <a:endParaRPr b="1" lang="it-IT" sz="1800" spc="-1" strike="noStrike">
              <a:solidFill>
                <a:srgbClr val="fffff0"/>
              </a:solidFill>
              <a:latin typeface="Arial"/>
            </a:endParaRPr>
          </a:p>
          <a:p>
            <a:r>
              <a:rPr b="1" lang="it-IT" sz="1800" spc="-1" strike="noStrike">
                <a:solidFill>
                  <a:srgbClr val="fffff0"/>
                </a:solidFill>
                <a:latin typeface="Arial"/>
              </a:rPr>
              <a:t>1% HZE</a:t>
            </a:r>
            <a:endParaRPr b="1" lang="it-IT" sz="1800" spc="-1" strike="noStrike">
              <a:solidFill>
                <a:srgbClr val="fffff0"/>
              </a:solidFill>
              <a:latin typeface="Arial"/>
            </a:endParaRPr>
          </a:p>
          <a:p>
            <a:r>
              <a:rPr b="1" lang="it-IT" sz="1800" spc="-1" strike="noStrike">
                <a:solidFill>
                  <a:srgbClr val="fffff0"/>
                </a:solidFill>
                <a:latin typeface="Arial"/>
              </a:rPr>
              <a:t>0.001 &lt; E &lt; 10</a:t>
            </a:r>
            <a:r>
              <a:rPr b="1" lang="it-IT" sz="1800" spc="-1" strike="noStrike" baseline="33000">
                <a:solidFill>
                  <a:srgbClr val="fffff0"/>
                </a:solidFill>
                <a:latin typeface="Arial"/>
              </a:rPr>
              <a:t>14 </a:t>
            </a:r>
            <a:r>
              <a:rPr b="1" lang="it-IT" sz="1800" spc="-1" strike="noStrike">
                <a:solidFill>
                  <a:srgbClr val="fffff0"/>
                </a:solidFill>
                <a:latin typeface="Arial"/>
              </a:rPr>
              <a:t>GeV/n</a:t>
            </a:r>
            <a:endParaRPr b="1" lang="it-IT" sz="1800" spc="-1" strike="noStrike">
              <a:solidFill>
                <a:srgbClr val="fffff0"/>
              </a:solidFill>
              <a:latin typeface="Arial"/>
            </a:endParaRPr>
          </a:p>
        </p:txBody>
      </p:sp>
      <p:pic>
        <p:nvPicPr>
          <p:cNvPr id="159" name="" descr=""/>
          <p:cNvPicPr/>
          <p:nvPr/>
        </p:nvPicPr>
        <p:blipFill>
          <a:blip r:embed="rId2"/>
          <a:stretch/>
        </p:blipFill>
        <p:spPr>
          <a:xfrm>
            <a:off x="8136000" y="965520"/>
            <a:ext cx="2592000" cy="31384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0" name="Group 1"/>
          <p:cNvGrpSpPr/>
          <p:nvPr/>
        </p:nvGrpSpPr>
        <p:grpSpPr>
          <a:xfrm>
            <a:off x="0" y="6535080"/>
            <a:ext cx="12191760" cy="331560"/>
            <a:chOff x="0" y="6535080"/>
            <a:chExt cx="12191760" cy="331560"/>
          </a:xfrm>
        </p:grpSpPr>
        <p:sp>
          <p:nvSpPr>
            <p:cNvPr id="161"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162"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163" name="TextShape 4"/>
          <p:cNvSpPr txBox="1"/>
          <p:nvPr/>
        </p:nvSpPr>
        <p:spPr>
          <a:xfrm>
            <a:off x="1656000" y="-5508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S</a:t>
            </a:r>
            <a:r>
              <a:rPr b="0" lang="it-IT" sz="6000" spc="-55" strike="noStrike">
                <a:solidFill>
                  <a:srgbClr val="ff0000"/>
                </a:solidFill>
                <a:latin typeface="Browallia New"/>
              </a:rPr>
              <a:t>p</a:t>
            </a:r>
            <a:r>
              <a:rPr b="0" lang="it-IT" sz="6000" spc="-55" strike="noStrike">
                <a:solidFill>
                  <a:srgbClr val="ff0000"/>
                </a:solidFill>
                <a:latin typeface="Browallia New"/>
              </a:rPr>
              <a:t>a</a:t>
            </a:r>
            <a:r>
              <a:rPr b="0" lang="it-IT" sz="6000" spc="-55" strike="noStrike">
                <a:solidFill>
                  <a:srgbClr val="ff0000"/>
                </a:solidFill>
                <a:latin typeface="Browallia New"/>
              </a:rPr>
              <a:t>c</a:t>
            </a:r>
            <a:r>
              <a:rPr b="0" lang="it-IT" sz="6000" spc="-55" strike="noStrike">
                <a:solidFill>
                  <a:srgbClr val="ff0000"/>
                </a:solidFill>
                <a:latin typeface="Browallia New"/>
              </a:rPr>
              <a:t>e</a:t>
            </a:r>
            <a:r>
              <a:rPr b="0" lang="it-IT" sz="6000" spc="-55" strike="noStrike">
                <a:solidFill>
                  <a:srgbClr val="ff0000"/>
                </a:solidFill>
                <a:latin typeface="Browallia New"/>
              </a:rPr>
              <a:t> </a:t>
            </a:r>
            <a:r>
              <a:rPr b="0" lang="it-IT" sz="6000" spc="-55" strike="noStrike">
                <a:solidFill>
                  <a:srgbClr val="ff0000"/>
                </a:solidFill>
                <a:latin typeface="Browallia New"/>
              </a:rPr>
              <a:t>r</a:t>
            </a:r>
            <a:r>
              <a:rPr b="0" lang="it-IT" sz="6000" spc="-55" strike="noStrike">
                <a:solidFill>
                  <a:srgbClr val="ff0000"/>
                </a:solidFill>
                <a:latin typeface="Browallia New"/>
              </a:rPr>
              <a:t>a</a:t>
            </a:r>
            <a:r>
              <a:rPr b="0" lang="it-IT" sz="6000" spc="-55" strike="noStrike">
                <a:solidFill>
                  <a:srgbClr val="ff0000"/>
                </a:solidFill>
                <a:latin typeface="Browallia New"/>
              </a:rPr>
              <a:t>d</a:t>
            </a:r>
            <a:r>
              <a:rPr b="0" lang="it-IT" sz="6000" spc="-55" strike="noStrike">
                <a:solidFill>
                  <a:srgbClr val="ff0000"/>
                </a:solidFill>
                <a:latin typeface="Browallia New"/>
              </a:rPr>
              <a:t>i</a:t>
            </a:r>
            <a:r>
              <a:rPr b="0" lang="it-IT" sz="6000" spc="-55" strike="noStrike">
                <a:solidFill>
                  <a:srgbClr val="ff0000"/>
                </a:solidFill>
                <a:latin typeface="Browallia New"/>
              </a:rPr>
              <a:t>o</a:t>
            </a:r>
            <a:r>
              <a:rPr b="0" lang="it-IT" sz="6000" spc="-55" strike="noStrike">
                <a:solidFill>
                  <a:srgbClr val="ff0000"/>
                </a:solidFill>
                <a:latin typeface="Browallia New"/>
              </a:rPr>
              <a:t>p</a:t>
            </a:r>
            <a:r>
              <a:rPr b="0" lang="it-IT" sz="6000" spc="-55" strike="noStrike">
                <a:solidFill>
                  <a:srgbClr val="ff0000"/>
                </a:solidFill>
                <a:latin typeface="Browallia New"/>
              </a:rPr>
              <a:t>r</a:t>
            </a:r>
            <a:r>
              <a:rPr b="0" lang="it-IT" sz="6000" spc="-55" strike="noStrike">
                <a:solidFill>
                  <a:srgbClr val="ff0000"/>
                </a:solidFill>
                <a:latin typeface="Browallia New"/>
              </a:rPr>
              <a:t>o</a:t>
            </a:r>
            <a:r>
              <a:rPr b="0" lang="it-IT" sz="6000" spc="-55" strike="noStrike">
                <a:solidFill>
                  <a:srgbClr val="ff0000"/>
                </a:solidFill>
                <a:latin typeface="Browallia New"/>
              </a:rPr>
              <a:t>t</a:t>
            </a:r>
            <a:r>
              <a:rPr b="0" lang="it-IT" sz="6000" spc="-55" strike="noStrike">
                <a:solidFill>
                  <a:srgbClr val="ff0000"/>
                </a:solidFill>
                <a:latin typeface="Browallia New"/>
              </a:rPr>
              <a:t>e</a:t>
            </a:r>
            <a:r>
              <a:rPr b="0" lang="it-IT" sz="6000" spc="-55" strike="noStrike">
                <a:solidFill>
                  <a:srgbClr val="ff0000"/>
                </a:solidFill>
                <a:latin typeface="Browallia New"/>
              </a:rPr>
              <a:t>c</a:t>
            </a:r>
            <a:r>
              <a:rPr b="0" lang="it-IT" sz="6000" spc="-55" strike="noStrike">
                <a:solidFill>
                  <a:srgbClr val="ff0000"/>
                </a:solidFill>
                <a:latin typeface="Browallia New"/>
              </a:rPr>
              <a:t>t</a:t>
            </a:r>
            <a:r>
              <a:rPr b="0" lang="it-IT" sz="6000" spc="-55" strike="noStrike">
                <a:solidFill>
                  <a:srgbClr val="ff0000"/>
                </a:solidFill>
                <a:latin typeface="Browallia New"/>
              </a:rPr>
              <a:t>i</a:t>
            </a:r>
            <a:r>
              <a:rPr b="0" lang="it-IT" sz="6000" spc="-55" strike="noStrike">
                <a:solidFill>
                  <a:srgbClr val="ff0000"/>
                </a:solidFill>
                <a:latin typeface="Browallia New"/>
              </a:rPr>
              <a:t>o</a:t>
            </a:r>
            <a:r>
              <a:rPr b="0" lang="it-IT" sz="6000" spc="-55" strike="noStrike">
                <a:solidFill>
                  <a:srgbClr val="ff0000"/>
                </a:solidFill>
                <a:latin typeface="Browallia New"/>
              </a:rPr>
              <a:t>n</a:t>
            </a:r>
            <a:endParaRPr b="0" lang="it-IT" sz="6000" spc="-1" strike="noStrike">
              <a:solidFill>
                <a:srgbClr val="000000"/>
              </a:solidFill>
              <a:latin typeface="Calibri"/>
            </a:endParaRPr>
          </a:p>
        </p:txBody>
      </p:sp>
      <p:sp>
        <p:nvSpPr>
          <p:cNvPr id="164"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72453FAD-DEBF-4D3B-BECF-9508E35F5B87}" type="slidenum">
              <a:rPr b="0" lang="it-IT" sz="1200" spc="-1" strike="noStrike">
                <a:solidFill>
                  <a:srgbClr val="ffffff"/>
                </a:solidFill>
                <a:latin typeface="Calibri"/>
              </a:rPr>
              <a:t>1</a:t>
            </a:fld>
            <a:endParaRPr b="0" lang="it-IT" sz="1200" spc="-1" strike="noStrike">
              <a:latin typeface="Arial"/>
            </a:endParaRPr>
          </a:p>
        </p:txBody>
      </p:sp>
      <p:pic>
        <p:nvPicPr>
          <p:cNvPr id="165" name="" descr=""/>
          <p:cNvPicPr/>
          <p:nvPr/>
        </p:nvPicPr>
        <p:blipFill>
          <a:blip r:embed="rId1"/>
          <a:stretch/>
        </p:blipFill>
        <p:spPr>
          <a:xfrm>
            <a:off x="864000" y="792000"/>
            <a:ext cx="10080000" cy="5661360"/>
          </a:xfrm>
          <a:prstGeom prst="rect">
            <a:avLst/>
          </a:prstGeom>
          <a:ln>
            <a:noFill/>
          </a:ln>
        </p:spPr>
      </p:pic>
      <p:pic>
        <p:nvPicPr>
          <p:cNvPr id="166" name="" descr=""/>
          <p:cNvPicPr/>
          <p:nvPr/>
        </p:nvPicPr>
        <p:blipFill>
          <a:blip r:embed="rId2"/>
          <a:stretch/>
        </p:blipFill>
        <p:spPr>
          <a:xfrm>
            <a:off x="10080000" y="792000"/>
            <a:ext cx="864000" cy="864000"/>
          </a:xfrm>
          <a:prstGeom prst="rect">
            <a:avLst/>
          </a:prstGeom>
          <a:ln>
            <a:noFill/>
          </a:ln>
        </p:spPr>
      </p:pic>
      <p:pic>
        <p:nvPicPr>
          <p:cNvPr id="167" name="" descr=""/>
          <p:cNvPicPr/>
          <p:nvPr/>
        </p:nvPicPr>
        <p:blipFill>
          <a:blip r:embed="rId3"/>
          <a:stretch/>
        </p:blipFill>
        <p:spPr>
          <a:xfrm>
            <a:off x="10224000" y="936360"/>
            <a:ext cx="541080" cy="539640"/>
          </a:xfrm>
          <a:prstGeom prst="rect">
            <a:avLst/>
          </a:prstGeom>
          <a:ln>
            <a:noFill/>
          </a:ln>
        </p:spPr>
      </p:pic>
      <p:sp>
        <p:nvSpPr>
          <p:cNvPr id="168" name="TextShape 6"/>
          <p:cNvSpPr txBox="1"/>
          <p:nvPr/>
        </p:nvSpPr>
        <p:spPr>
          <a:xfrm>
            <a:off x="10049760" y="1449720"/>
            <a:ext cx="840600" cy="661680"/>
          </a:xfrm>
          <a:prstGeom prst="rect">
            <a:avLst/>
          </a:prstGeom>
          <a:noFill/>
          <a:ln>
            <a:noFill/>
          </a:ln>
        </p:spPr>
        <p:txBody>
          <a:bodyPr lIns="90000" rIns="90000" tIns="45000" bIns="45000">
            <a:noAutofit/>
          </a:bodyPr>
          <a:p>
            <a:r>
              <a:rPr b="0" lang="it-IT" sz="1800" spc="-1" strike="noStrike">
                <a:solidFill>
                  <a:srgbClr val="fffff0"/>
                </a:solidFill>
                <a:highlight>
                  <a:srgbClr val="000000"/>
                </a:highlight>
                <a:latin typeface="Arial"/>
              </a:rPr>
              <a:t>MARS</a:t>
            </a:r>
            <a:endParaRPr b="0" lang="it-IT" sz="1800" spc="-1" strike="noStrike">
              <a:latin typeface="Arial"/>
            </a:endParaRPr>
          </a:p>
        </p:txBody>
      </p:sp>
      <p:pic>
        <p:nvPicPr>
          <p:cNvPr id="169" name="" descr=""/>
          <p:cNvPicPr/>
          <p:nvPr/>
        </p:nvPicPr>
        <p:blipFill>
          <a:blip r:embed="rId4"/>
          <a:stretch/>
        </p:blipFill>
        <p:spPr>
          <a:xfrm rot="19927800">
            <a:off x="7576920" y="1881720"/>
            <a:ext cx="2197080" cy="1235160"/>
          </a:xfrm>
          <a:prstGeom prst="rect">
            <a:avLst/>
          </a:prstGeom>
          <a:ln>
            <a:noFill/>
          </a:ln>
        </p:spPr>
      </p:pic>
      <p:sp>
        <p:nvSpPr>
          <p:cNvPr id="170" name="CustomShape 7"/>
          <p:cNvSpPr/>
          <p:nvPr/>
        </p:nvSpPr>
        <p:spPr>
          <a:xfrm>
            <a:off x="7200000" y="3312000"/>
            <a:ext cx="2088000" cy="216000"/>
          </a:xfrm>
          <a:prstGeom prst="rect">
            <a:avLst/>
          </a:prstGeom>
          <a:solidFill>
            <a:srgbClr val="000000"/>
          </a:solidFill>
          <a:ln>
            <a:solidFill>
              <a:srgbClr val="000000"/>
            </a:solidFill>
          </a:ln>
        </p:spPr>
        <p:style>
          <a:lnRef idx="0"/>
          <a:fillRef idx="0"/>
          <a:effectRef idx="0"/>
          <a:fontRef idx="minor"/>
        </p:style>
      </p:sp>
      <p:pic>
        <p:nvPicPr>
          <p:cNvPr id="171" name="" descr=""/>
          <p:cNvPicPr/>
          <p:nvPr/>
        </p:nvPicPr>
        <p:blipFill>
          <a:blip r:embed="rId5"/>
          <a:stretch/>
        </p:blipFill>
        <p:spPr>
          <a:xfrm>
            <a:off x="11232000" y="864000"/>
            <a:ext cx="774720" cy="648000"/>
          </a:xfrm>
          <a:prstGeom prst="rect">
            <a:avLst/>
          </a:prstGeom>
          <a:ln>
            <a:noFill/>
          </a:ln>
        </p:spPr>
      </p:pic>
      <p:pic>
        <p:nvPicPr>
          <p:cNvPr id="172" name="" descr=""/>
          <p:cNvPicPr/>
          <p:nvPr/>
        </p:nvPicPr>
        <p:blipFill>
          <a:blip r:embed="rId6"/>
          <a:stretch/>
        </p:blipFill>
        <p:spPr>
          <a:xfrm>
            <a:off x="11088000" y="1008000"/>
            <a:ext cx="1152000" cy="11520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3" name="Group 1"/>
          <p:cNvGrpSpPr/>
          <p:nvPr/>
        </p:nvGrpSpPr>
        <p:grpSpPr>
          <a:xfrm>
            <a:off x="0" y="6535080"/>
            <a:ext cx="12191760" cy="331560"/>
            <a:chOff x="0" y="6535080"/>
            <a:chExt cx="12191760" cy="331560"/>
          </a:xfrm>
        </p:grpSpPr>
        <p:sp>
          <p:nvSpPr>
            <p:cNvPr id="174"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175"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176" name="TextShape 4"/>
          <p:cNvSpPr txBox="1"/>
          <p:nvPr/>
        </p:nvSpPr>
        <p:spPr>
          <a:xfrm>
            <a:off x="1656000" y="-5508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Space radioprotection</a:t>
            </a:r>
            <a:endParaRPr b="0" lang="it-IT" sz="6000" spc="-1" strike="noStrike">
              <a:solidFill>
                <a:srgbClr val="000000"/>
              </a:solidFill>
              <a:latin typeface="Calibri"/>
            </a:endParaRPr>
          </a:p>
        </p:txBody>
      </p:sp>
      <p:sp>
        <p:nvSpPr>
          <p:cNvPr id="177"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5B05EBF6-DDF3-4959-A7C6-7A86A7D5F3A7}" type="slidenum">
              <a:rPr b="0" lang="it-IT" sz="1200" spc="-1" strike="noStrike">
                <a:solidFill>
                  <a:srgbClr val="ffffff"/>
                </a:solidFill>
                <a:latin typeface="Calibri"/>
              </a:rPr>
              <a:t>1</a:t>
            </a:fld>
            <a:endParaRPr b="0" lang="it-IT" sz="1200" spc="-1" strike="noStrike">
              <a:latin typeface="Arial"/>
            </a:endParaRPr>
          </a:p>
        </p:txBody>
      </p:sp>
      <p:pic>
        <p:nvPicPr>
          <p:cNvPr id="178" name="" descr=""/>
          <p:cNvPicPr/>
          <p:nvPr/>
        </p:nvPicPr>
        <p:blipFill>
          <a:blip r:embed="rId1"/>
          <a:stretch/>
        </p:blipFill>
        <p:spPr>
          <a:xfrm>
            <a:off x="864000" y="792000"/>
            <a:ext cx="10080000" cy="5661360"/>
          </a:xfrm>
          <a:prstGeom prst="rect">
            <a:avLst/>
          </a:prstGeom>
          <a:ln>
            <a:noFill/>
          </a:ln>
        </p:spPr>
      </p:pic>
      <p:pic>
        <p:nvPicPr>
          <p:cNvPr id="179" name="" descr=""/>
          <p:cNvPicPr/>
          <p:nvPr/>
        </p:nvPicPr>
        <p:blipFill>
          <a:blip r:embed="rId2"/>
          <a:stretch/>
        </p:blipFill>
        <p:spPr>
          <a:xfrm>
            <a:off x="10080000" y="792000"/>
            <a:ext cx="864000" cy="864000"/>
          </a:xfrm>
          <a:prstGeom prst="rect">
            <a:avLst/>
          </a:prstGeom>
          <a:ln>
            <a:noFill/>
          </a:ln>
        </p:spPr>
      </p:pic>
      <p:pic>
        <p:nvPicPr>
          <p:cNvPr id="180" name="" descr=""/>
          <p:cNvPicPr/>
          <p:nvPr/>
        </p:nvPicPr>
        <p:blipFill>
          <a:blip r:embed="rId3"/>
          <a:stretch/>
        </p:blipFill>
        <p:spPr>
          <a:xfrm>
            <a:off x="10224000" y="936360"/>
            <a:ext cx="541080" cy="539640"/>
          </a:xfrm>
          <a:prstGeom prst="rect">
            <a:avLst/>
          </a:prstGeom>
          <a:ln>
            <a:noFill/>
          </a:ln>
        </p:spPr>
      </p:pic>
      <p:sp>
        <p:nvSpPr>
          <p:cNvPr id="181" name="TextShape 6"/>
          <p:cNvSpPr txBox="1"/>
          <p:nvPr/>
        </p:nvSpPr>
        <p:spPr>
          <a:xfrm>
            <a:off x="10049760" y="1449720"/>
            <a:ext cx="840600" cy="661680"/>
          </a:xfrm>
          <a:prstGeom prst="rect">
            <a:avLst/>
          </a:prstGeom>
          <a:noFill/>
          <a:ln>
            <a:noFill/>
          </a:ln>
        </p:spPr>
        <p:txBody>
          <a:bodyPr lIns="90000" rIns="90000" tIns="45000" bIns="45000">
            <a:noAutofit/>
          </a:bodyPr>
          <a:p>
            <a:r>
              <a:rPr b="0" lang="it-IT" sz="1800" spc="-1" strike="noStrike">
                <a:solidFill>
                  <a:srgbClr val="fffff0"/>
                </a:solidFill>
                <a:highlight>
                  <a:srgbClr val="000000"/>
                </a:highlight>
                <a:latin typeface="Arial"/>
              </a:rPr>
              <a:t>MARS</a:t>
            </a:r>
            <a:endParaRPr b="0" lang="it-IT" sz="1800" spc="-1" strike="noStrike">
              <a:latin typeface="Arial"/>
            </a:endParaRPr>
          </a:p>
        </p:txBody>
      </p:sp>
      <p:pic>
        <p:nvPicPr>
          <p:cNvPr id="182" name="" descr=""/>
          <p:cNvPicPr/>
          <p:nvPr/>
        </p:nvPicPr>
        <p:blipFill>
          <a:blip r:embed="rId4"/>
          <a:stretch/>
        </p:blipFill>
        <p:spPr>
          <a:xfrm rot="19927800">
            <a:off x="7576920" y="1881720"/>
            <a:ext cx="2197080" cy="1235160"/>
          </a:xfrm>
          <a:prstGeom prst="rect">
            <a:avLst/>
          </a:prstGeom>
          <a:ln>
            <a:noFill/>
          </a:ln>
        </p:spPr>
      </p:pic>
      <p:sp>
        <p:nvSpPr>
          <p:cNvPr id="183" name="CustomShape 7"/>
          <p:cNvSpPr/>
          <p:nvPr/>
        </p:nvSpPr>
        <p:spPr>
          <a:xfrm>
            <a:off x="7200000" y="3312000"/>
            <a:ext cx="2088000" cy="216000"/>
          </a:xfrm>
          <a:prstGeom prst="rect">
            <a:avLst/>
          </a:prstGeom>
          <a:solidFill>
            <a:srgbClr val="000000"/>
          </a:solidFill>
          <a:ln>
            <a:solidFill>
              <a:srgbClr val="000000"/>
            </a:solidFill>
          </a:ln>
        </p:spPr>
        <p:style>
          <a:lnRef idx="0"/>
          <a:fillRef idx="0"/>
          <a:effectRef idx="0"/>
          <a:fontRef idx="minor"/>
        </p:style>
      </p:sp>
      <p:sp>
        <p:nvSpPr>
          <p:cNvPr id="184" name="Line 8"/>
          <p:cNvSpPr/>
          <p:nvPr/>
        </p:nvSpPr>
        <p:spPr>
          <a:xfrm>
            <a:off x="4464000" y="1872000"/>
            <a:ext cx="4320000" cy="360000"/>
          </a:xfrm>
          <a:prstGeom prst="line">
            <a:avLst/>
          </a:prstGeom>
          <a:ln w="72000">
            <a:solidFill>
              <a:srgbClr val="3465a4"/>
            </a:solidFill>
            <a:round/>
            <a:tailEnd len="med" type="triangle" w="med"/>
          </a:ln>
        </p:spPr>
        <p:style>
          <a:lnRef idx="0"/>
          <a:fillRef idx="0"/>
          <a:effectRef idx="0"/>
          <a:fontRef idx="minor"/>
        </p:style>
      </p:sp>
      <p:sp>
        <p:nvSpPr>
          <p:cNvPr id="185" name="Line 9"/>
          <p:cNvSpPr/>
          <p:nvPr/>
        </p:nvSpPr>
        <p:spPr>
          <a:xfrm flipH="1" flipV="1">
            <a:off x="9072000" y="2520000"/>
            <a:ext cx="1224000" cy="2160000"/>
          </a:xfrm>
          <a:prstGeom prst="line">
            <a:avLst/>
          </a:prstGeom>
          <a:ln w="72000">
            <a:solidFill>
              <a:srgbClr val="3465a4"/>
            </a:solidFill>
            <a:round/>
            <a:tailEnd len="med" type="triangle" w="med"/>
          </a:ln>
        </p:spPr>
        <p:style>
          <a:lnRef idx="0"/>
          <a:fillRef idx="0"/>
          <a:effectRef idx="0"/>
          <a:fontRef idx="minor"/>
        </p:style>
      </p:sp>
      <p:sp>
        <p:nvSpPr>
          <p:cNvPr id="186" name="Line 10"/>
          <p:cNvSpPr/>
          <p:nvPr/>
        </p:nvSpPr>
        <p:spPr>
          <a:xfrm flipH="1" flipV="1">
            <a:off x="8856000" y="2448000"/>
            <a:ext cx="216000" cy="72000"/>
          </a:xfrm>
          <a:prstGeom prst="line">
            <a:avLst/>
          </a:prstGeom>
          <a:ln>
            <a:solidFill>
              <a:srgbClr val="3465a4"/>
            </a:solidFill>
            <a:tailEnd len="med" type="triangle" w="med"/>
          </a:ln>
        </p:spPr>
        <p:style>
          <a:lnRef idx="0"/>
          <a:fillRef idx="0"/>
          <a:effectRef idx="0"/>
          <a:fontRef idx="minor"/>
        </p:style>
      </p:sp>
      <p:sp>
        <p:nvSpPr>
          <p:cNvPr id="187" name="Line 11"/>
          <p:cNvSpPr/>
          <p:nvPr/>
        </p:nvSpPr>
        <p:spPr>
          <a:xfrm flipV="1">
            <a:off x="9072360" y="2304000"/>
            <a:ext cx="143640" cy="219240"/>
          </a:xfrm>
          <a:prstGeom prst="line">
            <a:avLst/>
          </a:prstGeom>
          <a:ln>
            <a:solidFill>
              <a:srgbClr val="3465a4"/>
            </a:solidFill>
            <a:tailEnd len="med" type="triangle" w="med"/>
          </a:ln>
        </p:spPr>
        <p:style>
          <a:lnRef idx="0"/>
          <a:fillRef idx="0"/>
          <a:effectRef idx="0"/>
          <a:fontRef idx="minor"/>
        </p:style>
      </p:sp>
      <p:sp>
        <p:nvSpPr>
          <p:cNvPr id="188" name="Line 12"/>
          <p:cNvSpPr/>
          <p:nvPr/>
        </p:nvSpPr>
        <p:spPr>
          <a:xfrm>
            <a:off x="8777520" y="2235240"/>
            <a:ext cx="222480" cy="48240"/>
          </a:xfrm>
          <a:prstGeom prst="line">
            <a:avLst/>
          </a:prstGeom>
          <a:ln>
            <a:solidFill>
              <a:srgbClr val="3465a4"/>
            </a:solidFill>
            <a:tailEnd len="med" type="triangle" w="med"/>
          </a:ln>
        </p:spPr>
        <p:style>
          <a:lnRef idx="0"/>
          <a:fillRef idx="0"/>
          <a:effectRef idx="0"/>
          <a:fontRef idx="minor"/>
        </p:style>
      </p:sp>
      <p:sp>
        <p:nvSpPr>
          <p:cNvPr id="189" name="Line 13"/>
          <p:cNvSpPr/>
          <p:nvPr/>
        </p:nvSpPr>
        <p:spPr>
          <a:xfrm flipH="1">
            <a:off x="8657640" y="2232000"/>
            <a:ext cx="119160" cy="233280"/>
          </a:xfrm>
          <a:prstGeom prst="line">
            <a:avLst/>
          </a:prstGeom>
          <a:ln>
            <a:solidFill>
              <a:srgbClr val="3465a4"/>
            </a:solidFill>
            <a:tailEnd len="med" type="triangle" w="med"/>
          </a:ln>
        </p:spPr>
        <p:style>
          <a:lnRef idx="0"/>
          <a:fillRef idx="0"/>
          <a:effectRef idx="0"/>
          <a:fontRef idx="minor"/>
        </p:style>
      </p:sp>
      <p:sp>
        <p:nvSpPr>
          <p:cNvPr id="190" name="TextShape 14"/>
          <p:cNvSpPr txBox="1"/>
          <p:nvPr/>
        </p:nvSpPr>
        <p:spPr>
          <a:xfrm>
            <a:off x="9432000" y="2389680"/>
            <a:ext cx="2297520" cy="346680"/>
          </a:xfrm>
          <a:prstGeom prst="rect">
            <a:avLst/>
          </a:prstGeom>
          <a:noFill/>
          <a:ln>
            <a:noFill/>
          </a:ln>
        </p:spPr>
        <p:txBody>
          <a:bodyPr lIns="90000" rIns="90000" tIns="45000" bIns="45000">
            <a:noAutofit/>
          </a:bodyPr>
          <a:p>
            <a:r>
              <a:rPr b="1" lang="it-IT" sz="1600" spc="-1" strike="noStrike">
                <a:solidFill>
                  <a:srgbClr val="dc143c"/>
                </a:solidFill>
                <a:highlight>
                  <a:srgbClr val="ffff00"/>
                </a:highlight>
                <a:latin typeface="Arial"/>
              </a:rPr>
              <a:t>fragmentation</a:t>
            </a:r>
            <a:endParaRPr b="0" lang="it-IT" sz="1600" spc="-1" strike="noStrike">
              <a:latin typeface="Arial"/>
            </a:endParaRPr>
          </a:p>
        </p:txBody>
      </p:sp>
      <p:pic>
        <p:nvPicPr>
          <p:cNvPr id="191" name="" descr=""/>
          <p:cNvPicPr/>
          <p:nvPr/>
        </p:nvPicPr>
        <p:blipFill>
          <a:blip r:embed="rId5"/>
          <a:stretch/>
        </p:blipFill>
        <p:spPr>
          <a:xfrm>
            <a:off x="11232000" y="864000"/>
            <a:ext cx="774720" cy="648000"/>
          </a:xfrm>
          <a:prstGeom prst="rect">
            <a:avLst/>
          </a:prstGeom>
          <a:ln>
            <a:noFill/>
          </a:ln>
        </p:spPr>
      </p:pic>
      <p:pic>
        <p:nvPicPr>
          <p:cNvPr id="192" name="" descr=""/>
          <p:cNvPicPr/>
          <p:nvPr/>
        </p:nvPicPr>
        <p:blipFill>
          <a:blip r:embed="rId6"/>
          <a:stretch/>
        </p:blipFill>
        <p:spPr>
          <a:xfrm>
            <a:off x="11088000" y="1008000"/>
            <a:ext cx="1152000" cy="1152000"/>
          </a:xfrm>
          <a:prstGeom prst="rect">
            <a:avLst/>
          </a:prstGeom>
          <a:ln>
            <a:noFill/>
          </a:ln>
        </p:spPr>
      </p:pic>
      <p:sp>
        <p:nvSpPr>
          <p:cNvPr id="193" name="TextShape 15"/>
          <p:cNvSpPr txBox="1"/>
          <p:nvPr/>
        </p:nvSpPr>
        <p:spPr>
          <a:xfrm>
            <a:off x="1243080" y="4464000"/>
            <a:ext cx="4660920" cy="1626480"/>
          </a:xfrm>
          <a:prstGeom prst="rect">
            <a:avLst/>
          </a:prstGeom>
          <a:noFill/>
          <a:ln>
            <a:noFill/>
          </a:ln>
        </p:spPr>
        <p:txBody>
          <a:bodyPr lIns="90000" rIns="90000" tIns="45000" bIns="45000">
            <a:noAutofit/>
          </a:bodyPr>
          <a:p>
            <a:r>
              <a:rPr b="1" lang="it-IT" sz="1800" spc="-1" strike="noStrike">
                <a:solidFill>
                  <a:srgbClr val="fffff0"/>
                </a:solidFill>
                <a:latin typeface="Arial"/>
              </a:rPr>
              <a:t>Effects on:</a:t>
            </a:r>
            <a:endParaRPr b="0" lang="it-IT" sz="1800" spc="-1" strike="noStrike">
              <a:latin typeface="Arial"/>
            </a:endParaRPr>
          </a:p>
          <a:p>
            <a:r>
              <a:rPr b="1" lang="it-IT" sz="1800" spc="-1" strike="noStrike">
                <a:solidFill>
                  <a:srgbClr val="fffff0"/>
                </a:solidFill>
                <a:latin typeface="Arial"/>
              </a:rPr>
              <a:t>Space craft hull and structure</a:t>
            </a:r>
            <a:endParaRPr b="0" lang="it-IT" sz="1800" spc="-1" strike="noStrike">
              <a:latin typeface="Arial"/>
            </a:endParaRPr>
          </a:p>
          <a:p>
            <a:r>
              <a:rPr b="1" lang="it-IT" sz="1800" spc="-1" strike="noStrike">
                <a:solidFill>
                  <a:srgbClr val="fffff0"/>
                </a:solidFill>
                <a:latin typeface="Arial"/>
              </a:rPr>
              <a:t>Shielding</a:t>
            </a:r>
            <a:endParaRPr b="0" lang="it-IT" sz="1800" spc="-1" strike="noStrike">
              <a:latin typeface="Arial"/>
            </a:endParaRPr>
          </a:p>
          <a:p>
            <a:r>
              <a:rPr b="1" lang="it-IT" sz="1800" spc="-1" strike="noStrike">
                <a:solidFill>
                  <a:srgbClr val="fffff0"/>
                </a:solidFill>
                <a:latin typeface="Arial"/>
              </a:rPr>
              <a:t>Astronaut’s body</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4" name="Group 1"/>
          <p:cNvGrpSpPr/>
          <p:nvPr/>
        </p:nvGrpSpPr>
        <p:grpSpPr>
          <a:xfrm>
            <a:off x="0" y="6535080"/>
            <a:ext cx="12191760" cy="331560"/>
            <a:chOff x="0" y="6535080"/>
            <a:chExt cx="12191760" cy="331560"/>
          </a:xfrm>
        </p:grpSpPr>
        <p:sp>
          <p:nvSpPr>
            <p:cNvPr id="195" name="CustomShape 2"/>
            <p:cNvSpPr/>
            <p:nvPr/>
          </p:nvSpPr>
          <p:spPr>
            <a:xfrm>
              <a:off x="0" y="6586560"/>
              <a:ext cx="12191760" cy="280080"/>
            </a:xfrm>
            <a:custGeom>
              <a:avLst/>
              <a:gdLst/>
              <a:ahLst/>
              <a:rect l="l" t="t" r="r" b="b"/>
              <a:pathLst>
                <a:path w="12192000" h="448309">
                  <a:moveTo>
                    <a:pt x="0" y="448055"/>
                  </a:moveTo>
                  <a:lnTo>
                    <a:pt x="12192000" y="448055"/>
                  </a:lnTo>
                  <a:lnTo>
                    <a:pt x="12192000" y="0"/>
                  </a:lnTo>
                  <a:lnTo>
                    <a:pt x="0" y="0"/>
                  </a:lnTo>
                  <a:lnTo>
                    <a:pt x="0" y="448055"/>
                  </a:lnTo>
                  <a:close/>
                </a:path>
              </a:pathLst>
            </a:custGeom>
            <a:solidFill>
              <a:srgbClr val="9b2c1f"/>
            </a:solidFill>
            <a:ln>
              <a:noFill/>
            </a:ln>
          </p:spPr>
          <p:style>
            <a:lnRef idx="0"/>
            <a:fillRef idx="0"/>
            <a:effectRef idx="0"/>
            <a:fontRef idx="minor"/>
          </p:style>
        </p:sp>
        <p:sp>
          <p:nvSpPr>
            <p:cNvPr id="196" name="CustomShape 3"/>
            <p:cNvSpPr/>
            <p:nvPr/>
          </p:nvSpPr>
          <p:spPr>
            <a:xfrm>
              <a:off x="0" y="6535080"/>
              <a:ext cx="12191760" cy="51480"/>
            </a:xfrm>
            <a:custGeom>
              <a:avLst/>
              <a:gdLst/>
              <a:ahLst/>
              <a:rect l="l" t="t" r="r" b="b"/>
              <a:pathLst>
                <a:path w="12192000" h="82550">
                  <a:moveTo>
                    <a:pt x="12192000" y="0"/>
                  </a:moveTo>
                  <a:lnTo>
                    <a:pt x="0" y="0"/>
                  </a:lnTo>
                  <a:lnTo>
                    <a:pt x="0" y="82295"/>
                  </a:lnTo>
                  <a:lnTo>
                    <a:pt x="12192000" y="82295"/>
                  </a:lnTo>
                  <a:lnTo>
                    <a:pt x="12192000" y="0"/>
                  </a:lnTo>
                  <a:close/>
                </a:path>
              </a:pathLst>
            </a:custGeom>
            <a:solidFill>
              <a:srgbClr val="c8522a"/>
            </a:solidFill>
            <a:ln>
              <a:noFill/>
            </a:ln>
          </p:spPr>
          <p:style>
            <a:lnRef idx="0"/>
            <a:fillRef idx="0"/>
            <a:effectRef idx="0"/>
            <a:fontRef idx="minor"/>
          </p:style>
        </p:sp>
      </p:grpSp>
      <p:sp>
        <p:nvSpPr>
          <p:cNvPr id="197" name="TextShape 4"/>
          <p:cNvSpPr txBox="1"/>
          <p:nvPr/>
        </p:nvSpPr>
        <p:spPr>
          <a:xfrm>
            <a:off x="1656000" y="-55080"/>
            <a:ext cx="8393760" cy="1841760"/>
          </a:xfrm>
          <a:prstGeom prst="rect">
            <a:avLst/>
          </a:prstGeom>
          <a:noFill/>
          <a:ln>
            <a:noFill/>
          </a:ln>
        </p:spPr>
        <p:txBody>
          <a:bodyPr lIns="0" rIns="0" tIns="12600" bIns="0">
            <a:noAutofit/>
          </a:bodyPr>
          <a:p>
            <a:pPr marL="12600" algn="ctr">
              <a:lnSpc>
                <a:spcPct val="100000"/>
              </a:lnSpc>
              <a:spcBef>
                <a:spcPts val="99"/>
              </a:spcBef>
            </a:pPr>
            <a:r>
              <a:rPr b="0" lang="it-IT" sz="6000" spc="-55" strike="noStrike">
                <a:solidFill>
                  <a:srgbClr val="ff0000"/>
                </a:solidFill>
                <a:latin typeface="Browallia New"/>
              </a:rPr>
              <a:t>Space radioprotection</a:t>
            </a:r>
            <a:endParaRPr b="0" lang="it-IT" sz="6000" spc="-1" strike="noStrike">
              <a:solidFill>
                <a:srgbClr val="000000"/>
              </a:solidFill>
              <a:latin typeface="Calibri"/>
            </a:endParaRPr>
          </a:p>
        </p:txBody>
      </p:sp>
      <p:sp>
        <p:nvSpPr>
          <p:cNvPr id="198" name="CustomShape 5"/>
          <p:cNvSpPr/>
          <p:nvPr/>
        </p:nvSpPr>
        <p:spPr>
          <a:xfrm>
            <a:off x="11887200" y="6680160"/>
            <a:ext cx="229680" cy="157680"/>
          </a:xfrm>
          <a:prstGeom prst="rect">
            <a:avLst/>
          </a:prstGeom>
          <a:noFill/>
          <a:ln>
            <a:noFill/>
          </a:ln>
        </p:spPr>
        <p:style>
          <a:lnRef idx="0"/>
          <a:fillRef idx="0"/>
          <a:effectRef idx="0"/>
          <a:fontRef idx="minor"/>
        </p:style>
        <p:txBody>
          <a:bodyPr lIns="0" rIns="0" tIns="0" bIns="0">
            <a:spAutoFit/>
          </a:bodyPr>
          <a:p>
            <a:pPr marL="38160">
              <a:lnSpc>
                <a:spcPts val="1239"/>
              </a:lnSpc>
              <a:tabLst>
                <a:tab algn="l" pos="0"/>
              </a:tabLst>
            </a:pPr>
            <a:fld id="{C3522992-D277-4B97-9F05-53A278ED695B}" type="slidenum">
              <a:rPr b="0" lang="it-IT" sz="1200" spc="-1" strike="noStrike">
                <a:solidFill>
                  <a:srgbClr val="ffffff"/>
                </a:solidFill>
                <a:latin typeface="Calibri"/>
              </a:rPr>
              <a:t>1</a:t>
            </a:fld>
            <a:endParaRPr b="0" lang="it-IT" sz="1200" spc="-1" strike="noStrike">
              <a:latin typeface="Arial"/>
            </a:endParaRPr>
          </a:p>
        </p:txBody>
      </p:sp>
      <p:pic>
        <p:nvPicPr>
          <p:cNvPr id="199" name="" descr=""/>
          <p:cNvPicPr/>
          <p:nvPr/>
        </p:nvPicPr>
        <p:blipFill>
          <a:blip r:embed="rId1"/>
          <a:stretch/>
        </p:blipFill>
        <p:spPr>
          <a:xfrm>
            <a:off x="864000" y="792000"/>
            <a:ext cx="10080000" cy="5661360"/>
          </a:xfrm>
          <a:prstGeom prst="rect">
            <a:avLst/>
          </a:prstGeom>
          <a:ln>
            <a:noFill/>
          </a:ln>
        </p:spPr>
      </p:pic>
      <p:pic>
        <p:nvPicPr>
          <p:cNvPr id="200" name="" descr=""/>
          <p:cNvPicPr/>
          <p:nvPr/>
        </p:nvPicPr>
        <p:blipFill>
          <a:blip r:embed="rId2"/>
          <a:stretch/>
        </p:blipFill>
        <p:spPr>
          <a:xfrm>
            <a:off x="10080000" y="792000"/>
            <a:ext cx="864000" cy="864000"/>
          </a:xfrm>
          <a:prstGeom prst="rect">
            <a:avLst/>
          </a:prstGeom>
          <a:ln>
            <a:noFill/>
          </a:ln>
        </p:spPr>
      </p:pic>
      <p:pic>
        <p:nvPicPr>
          <p:cNvPr id="201" name="" descr=""/>
          <p:cNvPicPr/>
          <p:nvPr/>
        </p:nvPicPr>
        <p:blipFill>
          <a:blip r:embed="rId3"/>
          <a:stretch/>
        </p:blipFill>
        <p:spPr>
          <a:xfrm>
            <a:off x="10224000" y="936360"/>
            <a:ext cx="541080" cy="539640"/>
          </a:xfrm>
          <a:prstGeom prst="rect">
            <a:avLst/>
          </a:prstGeom>
          <a:ln>
            <a:noFill/>
          </a:ln>
        </p:spPr>
      </p:pic>
      <p:sp>
        <p:nvSpPr>
          <p:cNvPr id="202" name="TextShape 6"/>
          <p:cNvSpPr txBox="1"/>
          <p:nvPr/>
        </p:nvSpPr>
        <p:spPr>
          <a:xfrm>
            <a:off x="10049760" y="1449720"/>
            <a:ext cx="840600" cy="661680"/>
          </a:xfrm>
          <a:prstGeom prst="rect">
            <a:avLst/>
          </a:prstGeom>
          <a:noFill/>
          <a:ln>
            <a:noFill/>
          </a:ln>
        </p:spPr>
        <p:txBody>
          <a:bodyPr lIns="90000" rIns="90000" tIns="45000" bIns="45000">
            <a:noAutofit/>
          </a:bodyPr>
          <a:p>
            <a:r>
              <a:rPr b="0" lang="it-IT" sz="1800" spc="-1" strike="noStrike">
                <a:solidFill>
                  <a:srgbClr val="fffff0"/>
                </a:solidFill>
                <a:highlight>
                  <a:srgbClr val="000000"/>
                </a:highlight>
                <a:latin typeface="Arial"/>
              </a:rPr>
              <a:t>MARS</a:t>
            </a:r>
            <a:endParaRPr b="0" lang="it-IT" sz="1800" spc="-1" strike="noStrike">
              <a:latin typeface="Arial"/>
            </a:endParaRPr>
          </a:p>
        </p:txBody>
      </p:sp>
      <p:pic>
        <p:nvPicPr>
          <p:cNvPr id="203" name="" descr=""/>
          <p:cNvPicPr/>
          <p:nvPr/>
        </p:nvPicPr>
        <p:blipFill>
          <a:blip r:embed="rId4"/>
          <a:stretch/>
        </p:blipFill>
        <p:spPr>
          <a:xfrm rot="19927800">
            <a:off x="7576920" y="1881720"/>
            <a:ext cx="2197080" cy="1235160"/>
          </a:xfrm>
          <a:prstGeom prst="rect">
            <a:avLst/>
          </a:prstGeom>
          <a:ln>
            <a:noFill/>
          </a:ln>
        </p:spPr>
      </p:pic>
      <p:sp>
        <p:nvSpPr>
          <p:cNvPr id="204" name="CustomShape 7"/>
          <p:cNvSpPr/>
          <p:nvPr/>
        </p:nvSpPr>
        <p:spPr>
          <a:xfrm>
            <a:off x="7200000" y="3312000"/>
            <a:ext cx="2088000" cy="216000"/>
          </a:xfrm>
          <a:prstGeom prst="rect">
            <a:avLst/>
          </a:prstGeom>
          <a:solidFill>
            <a:srgbClr val="000000"/>
          </a:solidFill>
          <a:ln>
            <a:solidFill>
              <a:srgbClr val="000000"/>
            </a:solidFill>
          </a:ln>
        </p:spPr>
        <p:style>
          <a:lnRef idx="0"/>
          <a:fillRef idx="0"/>
          <a:effectRef idx="0"/>
          <a:fontRef idx="minor"/>
        </p:style>
      </p:sp>
      <p:sp>
        <p:nvSpPr>
          <p:cNvPr id="205" name="Line 8"/>
          <p:cNvSpPr/>
          <p:nvPr/>
        </p:nvSpPr>
        <p:spPr>
          <a:xfrm>
            <a:off x="4464000" y="1872000"/>
            <a:ext cx="4320000" cy="360000"/>
          </a:xfrm>
          <a:prstGeom prst="line">
            <a:avLst/>
          </a:prstGeom>
          <a:ln w="72000">
            <a:solidFill>
              <a:srgbClr val="3465a4"/>
            </a:solidFill>
            <a:round/>
            <a:tailEnd len="med" type="triangle" w="med"/>
          </a:ln>
        </p:spPr>
        <p:style>
          <a:lnRef idx="0"/>
          <a:fillRef idx="0"/>
          <a:effectRef idx="0"/>
          <a:fontRef idx="minor"/>
        </p:style>
      </p:sp>
      <p:sp>
        <p:nvSpPr>
          <p:cNvPr id="206" name="Line 9"/>
          <p:cNvSpPr/>
          <p:nvPr/>
        </p:nvSpPr>
        <p:spPr>
          <a:xfrm flipH="1" flipV="1">
            <a:off x="9072000" y="2520000"/>
            <a:ext cx="1224000" cy="2160000"/>
          </a:xfrm>
          <a:prstGeom prst="line">
            <a:avLst/>
          </a:prstGeom>
          <a:ln w="72000">
            <a:solidFill>
              <a:srgbClr val="3465a4"/>
            </a:solidFill>
            <a:round/>
            <a:tailEnd len="med" type="triangle" w="med"/>
          </a:ln>
        </p:spPr>
        <p:style>
          <a:lnRef idx="0"/>
          <a:fillRef idx="0"/>
          <a:effectRef idx="0"/>
          <a:fontRef idx="minor"/>
        </p:style>
      </p:sp>
      <p:sp>
        <p:nvSpPr>
          <p:cNvPr id="207" name="Line 10"/>
          <p:cNvSpPr/>
          <p:nvPr/>
        </p:nvSpPr>
        <p:spPr>
          <a:xfrm flipH="1" flipV="1">
            <a:off x="8856000" y="2448000"/>
            <a:ext cx="216000" cy="72000"/>
          </a:xfrm>
          <a:prstGeom prst="line">
            <a:avLst/>
          </a:prstGeom>
          <a:ln>
            <a:solidFill>
              <a:srgbClr val="3465a4"/>
            </a:solidFill>
            <a:tailEnd len="med" type="triangle" w="med"/>
          </a:ln>
        </p:spPr>
        <p:style>
          <a:lnRef idx="0"/>
          <a:fillRef idx="0"/>
          <a:effectRef idx="0"/>
          <a:fontRef idx="minor"/>
        </p:style>
      </p:sp>
      <p:sp>
        <p:nvSpPr>
          <p:cNvPr id="208" name="Line 11"/>
          <p:cNvSpPr/>
          <p:nvPr/>
        </p:nvSpPr>
        <p:spPr>
          <a:xfrm flipV="1">
            <a:off x="9072360" y="2304000"/>
            <a:ext cx="143640" cy="219240"/>
          </a:xfrm>
          <a:prstGeom prst="line">
            <a:avLst/>
          </a:prstGeom>
          <a:ln>
            <a:solidFill>
              <a:srgbClr val="3465a4"/>
            </a:solidFill>
            <a:tailEnd len="med" type="triangle" w="med"/>
          </a:ln>
        </p:spPr>
        <p:style>
          <a:lnRef idx="0"/>
          <a:fillRef idx="0"/>
          <a:effectRef idx="0"/>
          <a:fontRef idx="minor"/>
        </p:style>
      </p:sp>
      <p:sp>
        <p:nvSpPr>
          <p:cNvPr id="209" name="Line 12"/>
          <p:cNvSpPr/>
          <p:nvPr/>
        </p:nvSpPr>
        <p:spPr>
          <a:xfrm>
            <a:off x="8777520" y="2235240"/>
            <a:ext cx="222480" cy="48240"/>
          </a:xfrm>
          <a:prstGeom prst="line">
            <a:avLst/>
          </a:prstGeom>
          <a:ln>
            <a:solidFill>
              <a:srgbClr val="3465a4"/>
            </a:solidFill>
            <a:tailEnd len="med" type="triangle" w="med"/>
          </a:ln>
        </p:spPr>
        <p:style>
          <a:lnRef idx="0"/>
          <a:fillRef idx="0"/>
          <a:effectRef idx="0"/>
          <a:fontRef idx="minor"/>
        </p:style>
      </p:sp>
      <p:sp>
        <p:nvSpPr>
          <p:cNvPr id="210" name="Line 13"/>
          <p:cNvSpPr/>
          <p:nvPr/>
        </p:nvSpPr>
        <p:spPr>
          <a:xfrm flipH="1">
            <a:off x="8657640" y="2232000"/>
            <a:ext cx="119160" cy="233280"/>
          </a:xfrm>
          <a:prstGeom prst="line">
            <a:avLst/>
          </a:prstGeom>
          <a:ln>
            <a:solidFill>
              <a:srgbClr val="3465a4"/>
            </a:solidFill>
            <a:tailEnd len="med" type="triangle" w="med"/>
          </a:ln>
        </p:spPr>
        <p:style>
          <a:lnRef idx="0"/>
          <a:fillRef idx="0"/>
          <a:effectRef idx="0"/>
          <a:fontRef idx="minor"/>
        </p:style>
      </p:sp>
      <p:grpSp>
        <p:nvGrpSpPr>
          <p:cNvPr id="211" name="Group 14"/>
          <p:cNvGrpSpPr/>
          <p:nvPr/>
        </p:nvGrpSpPr>
        <p:grpSpPr>
          <a:xfrm>
            <a:off x="1368000" y="4104360"/>
            <a:ext cx="3672000" cy="2152440"/>
            <a:chOff x="1368000" y="4104360"/>
            <a:chExt cx="3672000" cy="2152440"/>
          </a:xfrm>
        </p:grpSpPr>
        <p:pic>
          <p:nvPicPr>
            <p:cNvPr id="212" name="Picture 13_2" descr=""/>
            <p:cNvPicPr/>
            <p:nvPr/>
          </p:nvPicPr>
          <p:blipFill>
            <a:blip r:embed="rId5"/>
            <a:stretch/>
          </p:blipFill>
          <p:spPr>
            <a:xfrm>
              <a:off x="1368000" y="4104360"/>
              <a:ext cx="3624840" cy="2152440"/>
            </a:xfrm>
            <a:prstGeom prst="rect">
              <a:avLst/>
            </a:prstGeom>
            <a:ln>
              <a:noFill/>
            </a:ln>
          </p:spPr>
        </p:pic>
        <p:sp>
          <p:nvSpPr>
            <p:cNvPr id="213" name="CustomShape 15"/>
            <p:cNvSpPr/>
            <p:nvPr/>
          </p:nvSpPr>
          <p:spPr>
            <a:xfrm>
              <a:off x="4338720" y="5400000"/>
              <a:ext cx="654120" cy="22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900" spc="-1" strike="noStrike">
                  <a:solidFill>
                    <a:srgbClr val="1e8f39"/>
                  </a:solidFill>
                  <a:latin typeface="Bookman Old Style"/>
                  <a:ea typeface="ＭＳ Ｐゴシック"/>
                </a:rPr>
                <a:t>Fluence</a:t>
              </a:r>
              <a:endParaRPr b="0" lang="it-IT" sz="900" spc="-1" strike="noStrike">
                <a:latin typeface="Arial"/>
              </a:endParaRPr>
            </a:p>
          </p:txBody>
        </p:sp>
        <p:sp>
          <p:nvSpPr>
            <p:cNvPr id="214" name="CustomShape 16"/>
            <p:cNvSpPr/>
            <p:nvPr/>
          </p:nvSpPr>
          <p:spPr>
            <a:xfrm>
              <a:off x="3618360" y="5039640"/>
              <a:ext cx="65412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70c0"/>
                  </a:solidFill>
                  <a:latin typeface="Bookman Old Style"/>
                  <a:ea typeface="ＭＳ Ｐゴシック"/>
                </a:rPr>
                <a:t>Dose</a:t>
              </a:r>
              <a:endParaRPr b="0" lang="it-IT" sz="1100" spc="-1" strike="noStrike">
                <a:latin typeface="Arial"/>
              </a:endParaRPr>
            </a:p>
          </p:txBody>
        </p:sp>
        <p:sp>
          <p:nvSpPr>
            <p:cNvPr id="215" name="CustomShape 17"/>
            <p:cNvSpPr/>
            <p:nvPr/>
          </p:nvSpPr>
          <p:spPr>
            <a:xfrm>
              <a:off x="3809160" y="4317480"/>
              <a:ext cx="123084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c00000"/>
                  </a:solidFill>
                  <a:latin typeface="Bookman Old Style"/>
                  <a:ea typeface="ＭＳ Ｐゴシック"/>
                </a:rPr>
                <a:t>Dose equivalent</a:t>
              </a:r>
              <a:endParaRPr b="0" lang="it-IT" sz="1000" spc="-1" strike="noStrike">
                <a:latin typeface="Arial"/>
              </a:endParaRPr>
            </a:p>
          </p:txBody>
        </p:sp>
      </p:grpSp>
      <p:sp>
        <p:nvSpPr>
          <p:cNvPr id="216" name="TextShape 18"/>
          <p:cNvSpPr txBox="1"/>
          <p:nvPr/>
        </p:nvSpPr>
        <p:spPr>
          <a:xfrm>
            <a:off x="9432000" y="2389320"/>
            <a:ext cx="2297520" cy="346680"/>
          </a:xfrm>
          <a:prstGeom prst="rect">
            <a:avLst/>
          </a:prstGeom>
          <a:noFill/>
          <a:ln>
            <a:noFill/>
          </a:ln>
        </p:spPr>
        <p:txBody>
          <a:bodyPr lIns="90000" rIns="90000" tIns="45000" bIns="45000">
            <a:noAutofit/>
          </a:bodyPr>
          <a:p>
            <a:r>
              <a:rPr b="1" lang="it-IT" sz="1600" spc="-1" strike="noStrike">
                <a:solidFill>
                  <a:srgbClr val="dc143c"/>
                </a:solidFill>
                <a:highlight>
                  <a:srgbClr val="ffff00"/>
                </a:highlight>
                <a:latin typeface="Arial"/>
              </a:rPr>
              <a:t>fragmentation</a:t>
            </a:r>
            <a:endParaRPr b="0" lang="it-IT" sz="1600" spc="-1" strike="noStrike">
              <a:latin typeface="Arial"/>
            </a:endParaRPr>
          </a:p>
        </p:txBody>
      </p:sp>
      <p:pic>
        <p:nvPicPr>
          <p:cNvPr id="217" name="" descr=""/>
          <p:cNvPicPr/>
          <p:nvPr/>
        </p:nvPicPr>
        <p:blipFill>
          <a:blip r:embed="rId6"/>
          <a:stretch/>
        </p:blipFill>
        <p:spPr>
          <a:xfrm>
            <a:off x="11232000" y="864000"/>
            <a:ext cx="774720" cy="648000"/>
          </a:xfrm>
          <a:prstGeom prst="rect">
            <a:avLst/>
          </a:prstGeom>
          <a:ln>
            <a:noFill/>
          </a:ln>
        </p:spPr>
      </p:pic>
      <p:pic>
        <p:nvPicPr>
          <p:cNvPr id="218" name="" descr=""/>
          <p:cNvPicPr/>
          <p:nvPr/>
        </p:nvPicPr>
        <p:blipFill>
          <a:blip r:embed="rId7"/>
          <a:stretch/>
        </p:blipFill>
        <p:spPr>
          <a:xfrm>
            <a:off x="11088000" y="1008000"/>
            <a:ext cx="1152000" cy="1152000"/>
          </a:xfrm>
          <a:prstGeom prst="rect">
            <a:avLst/>
          </a:prstGeom>
          <a:ln>
            <a:noFill/>
          </a:ln>
        </p:spPr>
      </p:pic>
      <p:pic>
        <p:nvPicPr>
          <p:cNvPr id="219" name="" descr=""/>
          <p:cNvPicPr/>
          <p:nvPr/>
        </p:nvPicPr>
        <p:blipFill>
          <a:blip r:embed="rId8"/>
          <a:stretch/>
        </p:blipFill>
        <p:spPr>
          <a:xfrm>
            <a:off x="11088000" y="1008000"/>
            <a:ext cx="1152000" cy="11520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3692</TotalTime>
  <Application>LibreOffice/6.4.7.2$Linux_X86_64 LibreOffice_project/40$Build-2</Application>
  <Words>5215</Words>
  <Paragraphs>543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2021-11-28T11:07:55Z</dcterms:created>
  <dc:creator>Giacomo Ubaldi - giacomo.ubaldi@studio.unibo.it</dc:creator>
  <dc:description/>
  <dc:language>it-IT</dc:language>
  <cp:lastModifiedBy/>
  <dcterms:modified xsi:type="dcterms:W3CDTF">2022-06-17T18:49:45Z</dcterms:modified>
  <cp:revision>13</cp:revision>
  <dc:subject/>
  <dc:title>Alma Mater Studiorum - Università di Bologna 18/10/2019</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17</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36</vt:i4>
  </property>
</Properties>
</file>